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fntdata" ContentType="application/x-fontdata"/>
  <Default Extension="png" ContentType="image/png"/>
  <Default Extension="gif" ContentType="image/gif"/>
  <Default Extension="m4v" ContentType="video/mp4"/>
  <Default Extension="mp4" ContentType="video/mp4"/>
  <Default Extension="svg" ContentType="image/svg+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9144000" cy="5143500"/>
  <p:notesSz cx="5143500" cy="9144000"/>
  <p:embeddedFontLst>
    <p:embeddedFont>
      <p:font typeface="IBM Plex Serif"/>
      <p:boldItalic r:id="rId26"/>
      <p:regular r:id="rId27"/>
      <p:italic r:id="rId28"/>
      <p:bold r:id="rId29"/>
    </p:embeddedFont>
    <p:embeddedFont>
      <p:font typeface="Helmet"/>
      <p:regular r:id="rId30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26" Type="http://schemas.openxmlformats.org/officeDocument/2006/relationships/font" Target="fonts/IBMPlexSerif-boldItalic.fntdata"/><Relationship Id="rId27" Type="http://schemas.openxmlformats.org/officeDocument/2006/relationships/font" Target="fonts/IBMPlexSerif-regular.fntdata"/><Relationship Id="rId28" Type="http://schemas.openxmlformats.org/officeDocument/2006/relationships/font" Target="fonts/IBMPlexSerif-italic.fntdata"/><Relationship Id="rId29" Type="http://schemas.openxmlformats.org/officeDocument/2006/relationships/font" Target="fonts/IBMPlexSerif-bold.fntdata"/><Relationship Id="rId30" Type="http://schemas.openxmlformats.org/officeDocument/2006/relationships/font" Target="fonts/Helmet-regular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8e68d1f0-b917-4298-98ac-a6de61d42614&amp;utm_term=PDF-PPTX-lastslide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8e68d1f0-b917-4298-98ac-a6de61d42614&amp;utm_term=PDF-PPTX-lastslide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8e68d1f0-b917-4298-98ac-a6de61d42614&amp;utm_term=PDF-PPTX-lastslide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8e68d1f0-b917-4298-98ac-a6de61d42614&amp;utm_term=PDF-PPTX-lastslide" TargetMode="External"/><Relationship Id="rId1" Type="http://schemas.openxmlformats.org/officeDocument/2006/relationships/image" Target="../media/image-12-1.png"/><Relationship Id="rId2" Type="http://schemas.openxmlformats.org/officeDocument/2006/relationships/image" Target="../media/image-12-2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8e68d1f0-b917-4298-98ac-a6de61d42614&amp;utm_term=PDF-PPTX-lastslide" TargetMode="External"/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8e68d1f0-b917-4298-98ac-a6de61d42614&amp;utm_term=PDF-PPTX-lastslide" TargetMode="External"/><Relationship Id="rId1" Type="http://schemas.openxmlformats.org/officeDocument/2006/relationships/image" Target="../media/image-14-1.png"/><Relationship Id="rId2" Type="http://schemas.openxmlformats.org/officeDocument/2006/relationships/image" Target="../media/image-14-2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8e68d1f0-b917-4298-98ac-a6de61d42614&amp;utm_term=PDF-PPTX-lastslide" TargetMode="External"/><Relationship Id="rId1" Type="http://schemas.openxmlformats.org/officeDocument/2006/relationships/image" Target="../media/image-15-1.png"/><Relationship Id="rId2" Type="http://schemas.openxmlformats.org/officeDocument/2006/relationships/image" Target="../media/image-15-2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8e68d1f0-b917-4298-98ac-a6de61d42614&amp;utm_term=PDF-PPTX-lastslide" TargetMode="External"/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8e68d1f0-b917-4298-98ac-a6de61d42614&amp;utm_term=PDF-PPTX-lastslide" TargetMode="External"/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8e68d1f0-b917-4298-98ac-a6de61d42614&amp;utm_term=PDF-PPTX-lastslide" TargetMode="External"/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/?utm_medium=product-presentation&amp;utm_source=powerpoint-export&amp;utm_campaign=last_slide&amp;utm_content=" TargetMode="External"/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8e68d1f0-b917-4298-98ac-a6de61d42614&amp;utm_term=PDF-PPTX-lastslide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8e68d1f0-b917-4298-98ac-a6de61d42614&amp;utm_term=PDF-PPTX-lastslide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8e68d1f0-b917-4298-98ac-a6de61d42614&amp;utm_term=PDF-PPTX-lastslide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8e68d1f0-b917-4298-98ac-a6de61d42614&amp;utm_term=PDF-PPTX-lastslide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8e68d1f0-b917-4298-98ac-a6de61d42614&amp;utm_term=PDF-PPTX-lastslide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8e68d1f0-b917-4298-98ac-a6de61d42614&amp;utm_term=PDF-PPTX-lastslide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8e68d1f0-b917-4298-98ac-a6de61d42614&amp;utm_term=PDF-PPTX-lastslide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8e68d1f0-b917-4298-98ac-a6de61d42614&amp;utm_term=PDF-PPTX-lastslide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964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images.unsplash.com/photo-1542744173-05336fcc7ad4?crop=entropy&amp;cs=tinysrgb&amp;fit=max&amp;fm=jpg&amp;ixid=M3wyMTIyMnwwfDF8c2VhcmNofDJ8fFVubG9ja2luZyUyMGRhdGElMjBpbnNpZ2h0cyUzQSUyMHZpc3VhbGl6YXRpb25zJTIwYW5kJTIwYW5hbHlzaXMlMjB8ZW58MHx8fHwxNzI5MjcxNDQwfDA&amp;ixlib=rb-4.0.3&amp;q=80&amp;w=1080">    </p:cNvPr>
          <p:cNvPicPr>
            <a:picLocks noChangeAspect="1"/>
          </p:cNvPicPr>
          <p:nvPr/>
        </p:nvPicPr>
        <p:blipFill>
          <a:blip r:embed="rId1"/>
          <a:srcRect l="0" r="0" t="11139" b="11139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664514" y="1509812"/>
            <a:ext cx="6549239" cy="2265691"/>
          </a:xfrm>
          <a:prstGeom prst="roundRect">
            <a:avLst>
              <a:gd name="adj" fmla="val -40359"/>
            </a:avLst>
          </a:prstGeom>
          <a:solidFill>
            <a:srgbClr val="26004D"/>
          </a:solidFill>
          <a:ln/>
        </p:spPr>
      </p:sp>
      <p:sp>
        <p:nvSpPr>
          <p:cNvPr id="5" name="Shape 1"/>
          <p:cNvSpPr/>
          <p:nvPr/>
        </p:nvSpPr>
        <p:spPr>
          <a:xfrm>
            <a:off x="56676" y="99150"/>
            <a:ext cx="9024937" cy="0"/>
          </a:xfrm>
          <a:prstGeom prst="line">
            <a:avLst/>
          </a:prstGeom>
          <a:solidFill>
            <a:srgbClr val="964DE0">
              <a:alpha val="20000"/>
            </a:srgbClr>
          </a:solidFill>
          <a:ln w="5292">
            <a:solidFill>
              <a:srgbClr val="FFFFFF">
                <a:alpha val="20000"/>
              </a:srgbClr>
            </a:solidFill>
            <a:prstDash val="solid"/>
            <a:headEnd type="none"/>
            <a:tailEnd type="none"/>
          </a:ln>
        </p:spPr>
      </p:sp>
      <p:sp>
        <p:nvSpPr>
          <p:cNvPr id="6" name="Shape 2"/>
          <p:cNvSpPr/>
          <p:nvPr/>
        </p:nvSpPr>
        <p:spPr>
          <a:xfrm>
            <a:off x="309563" y="5312569"/>
            <a:ext cx="9024937" cy="0"/>
          </a:xfrm>
          <a:prstGeom prst="line">
            <a:avLst/>
          </a:prstGeom>
          <a:solidFill>
            <a:srgbClr val="964DE0"/>
          </a:solidFill>
          <a:ln w="5292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58619" y="5050631"/>
            <a:ext cx="9024937" cy="0"/>
          </a:xfrm>
          <a:prstGeom prst="line">
            <a:avLst/>
          </a:prstGeom>
          <a:solidFill>
            <a:srgbClr val="964DE0">
              <a:alpha val="20000"/>
            </a:srgbClr>
          </a:solidFill>
          <a:ln w="5292">
            <a:solidFill>
              <a:srgbClr val="FFFFFF">
                <a:alpha val="20000"/>
              </a:srgbClr>
            </a:solidFill>
            <a:prstDash val="solid"/>
            <a:headEnd type="none"/>
            <a:tailEnd type="none"/>
          </a:ln>
        </p:spPr>
      </p:sp>
      <p:sp>
        <p:nvSpPr>
          <p:cNvPr id="8" name="Text 4"/>
          <p:cNvSpPr/>
          <p:nvPr/>
        </p:nvSpPr>
        <p:spPr>
          <a:xfrm>
            <a:off x="5153360" y="269985"/>
            <a:ext cx="3836045" cy="11906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938"/>
              </a:lnSpc>
            </a:pPr>
            <a:r>
              <a:rPr lang="en-US" sz="800" b="0" dirty="0">
                <a:solidFill>
                  <a:srgbClr val="FFFFFF"/>
                </a:solidFill>
                <a:latin typeface="Helmet" pitchFamily="34" charset="0"/>
                <a:ea typeface="Helmet" pitchFamily="34" charset="-122"/>
                <a:cs typeface="Helmet" pitchFamily="34" charset="-120"/>
              </a:rPr>
              <a:t>18 OCTOBER 2024</a:t>
            </a:r>
            <a:endParaRPr lang="en-US" sz="750" dirty="0"/>
          </a:p>
        </p:txBody>
      </p:sp>
      <p:sp>
        <p:nvSpPr>
          <p:cNvPr id="9" name="Text 5"/>
          <p:cNvSpPr/>
          <p:nvPr/>
        </p:nvSpPr>
        <p:spPr>
          <a:xfrm>
            <a:off x="190500" y="272673"/>
            <a:ext cx="4809976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dirty="0">
                <a:solidFill>
                  <a:srgbClr val="FFFFFF"/>
                </a:solidFill>
                <a:latin typeface="Helmet" pitchFamily="34" charset="0"/>
                <a:ea typeface="Helmet" pitchFamily="34" charset="-122"/>
                <a:cs typeface="Helmet" pitchFamily="34" charset="-120"/>
              </a:rPr>
              <a:t>NAME</a:t>
            </a:r>
            <a:endParaRPr lang="en-US" sz="750" dirty="0"/>
          </a:p>
        </p:txBody>
      </p:sp>
      <p:sp>
        <p:nvSpPr>
          <p:cNvPr id="10" name="Shape 6"/>
          <p:cNvSpPr/>
          <p:nvPr/>
        </p:nvSpPr>
        <p:spPr>
          <a:xfrm>
            <a:off x="-2128317" y="-2777638"/>
            <a:ext cx="8820150" cy="3257443"/>
          </a:xfrm>
          <a:prstGeom prst="roundRect">
            <a:avLst>
              <a:gd name="adj" fmla="val -28071"/>
            </a:avLst>
          </a:prstGeom>
          <a:gradFill>
            <a:gsLst>
              <a:gs pos="0">
                <a:srgbClr val="26004D">
                  <a:alpha val="50000"/>
                </a:srgbClr>
              </a:gs>
              <a:gs pos="100000">
                <a:srgbClr val="0E0E0E">
                  <a:alpha val="50000"/>
                </a:srgbClr>
              </a:gs>
            </a:gsLst>
            <a:lin ang="16200000"/>
          </a:gradFill>
          <a:ln/>
        </p:spPr>
      </p:sp>
      <p:sp>
        <p:nvSpPr>
          <p:cNvPr id="11" name="Text 7"/>
          <p:cNvSpPr/>
          <p:nvPr/>
        </p:nvSpPr>
        <p:spPr>
          <a:xfrm>
            <a:off x="1664898" y="1509812"/>
            <a:ext cx="6319149" cy="1280108"/>
          </a:xfrm>
          <a:prstGeom prst="rect">
            <a:avLst/>
          </a:prstGeom>
          <a:noFill/>
          <a:ln/>
          <a:effectLst>
            <a:outerShdw sx="100000" sy="100000" kx="0" ky="0" algn="bl" rotWithShape="0" blurRad="254000" dist="25400" dir="5400000">
              <a:srgbClr val="000000">
                <a:alpha val="75000"/>
              </a:srgbClr>
            </a:outerShdw>
          </a:effectLst>
        </p:spPr>
        <p:txBody>
          <a:bodyPr wrap="square" lIns="0" tIns="0" rIns="0" bIns="0" rtlCol="0" anchor="b"/>
          <a:lstStyle/>
          <a:p>
            <a:pPr algn="ctr">
              <a:lnSpc>
                <a:spcPts val="5040"/>
              </a:lnSpc>
            </a:pPr>
            <a:r>
              <a:rPr lang="en-US" sz="4800" b="1" spc="-30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INTRODUCTION TO DATA ANALYTICS</a:t>
            </a:r>
            <a:endParaRPr lang="en-US" sz="4800" dirty="0"/>
          </a:p>
        </p:txBody>
      </p:sp>
      <p:sp>
        <p:nvSpPr>
          <p:cNvPr id="12" name="Shape 8"/>
          <p:cNvSpPr/>
          <p:nvPr/>
        </p:nvSpPr>
        <p:spPr>
          <a:xfrm>
            <a:off x="4416290" y="2939915"/>
            <a:ext cx="1047750" cy="0"/>
          </a:xfrm>
          <a:prstGeom prst="line">
            <a:avLst/>
          </a:prstGeom>
          <a:solidFill>
            <a:srgbClr val="964DE0"/>
          </a:solidFill>
          <a:ln w="21167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3" name="Text 9"/>
          <p:cNvSpPr/>
          <p:nvPr/>
        </p:nvSpPr>
        <p:spPr>
          <a:xfrm>
            <a:off x="4179993" y="3038681"/>
            <a:ext cx="1523070" cy="1047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825"/>
              </a:lnSpc>
            </a:pPr>
            <a:r>
              <a:rPr lang="en-US" sz="800" b="0" spc="-24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CODE AND CREATE BOOTCAMP</a:t>
            </a:r>
            <a:endParaRPr lang="en-US" sz="825" dirty="0"/>
          </a:p>
        </p:txBody>
      </p:sp>
      <p:sp>
        <p:nvSpPr>
          <p:cNvPr id="14" name="Shape 10"/>
          <p:cNvSpPr/>
          <p:nvPr/>
        </p:nvSpPr>
        <p:spPr>
          <a:xfrm>
            <a:off x="1853860" y="3580523"/>
            <a:ext cx="1047750" cy="0"/>
          </a:xfrm>
          <a:prstGeom prst="line">
            <a:avLst/>
          </a:prstGeom>
          <a:solidFill>
            <a:srgbClr val="964DE0"/>
          </a:solidFill>
          <a:ln w="21167">
            <a:solidFill>
              <a:srgbClr val="FFFFFF"/>
            </a:solidFill>
            <a:prstDash val="dash"/>
            <a:headEnd type="oval"/>
            <a:tailEnd type="arrow"/>
          </a:ln>
        </p:spPr>
      </p:sp>
      <p:sp>
        <p:nvSpPr>
          <p:cNvPr id="15" name="Shape 11"/>
          <p:cNvSpPr/>
          <p:nvPr/>
        </p:nvSpPr>
        <p:spPr>
          <a:xfrm>
            <a:off x="1848995" y="3450483"/>
            <a:ext cx="1047750" cy="0"/>
          </a:xfrm>
          <a:prstGeom prst="line">
            <a:avLst/>
          </a:prstGeom>
          <a:solidFill>
            <a:srgbClr val="964DE0"/>
          </a:solidFill>
          <a:ln w="21167">
            <a:solidFill>
              <a:srgbClr val="FFFFFF"/>
            </a:solidFill>
            <a:prstDash val="dash"/>
            <a:headEnd type="oval"/>
            <a:tailEnd type="arrow"/>
          </a:ln>
        </p:spPr>
      </p:sp>
      <p:sp>
        <p:nvSpPr>
          <p:cNvPr id="16" name="Shape 12"/>
          <p:cNvSpPr/>
          <p:nvPr/>
        </p:nvSpPr>
        <p:spPr>
          <a:xfrm>
            <a:off x="1851495" y="3695971"/>
            <a:ext cx="1047750" cy="0"/>
          </a:xfrm>
          <a:prstGeom prst="line">
            <a:avLst/>
          </a:prstGeom>
          <a:solidFill>
            <a:srgbClr val="964DE0"/>
          </a:solidFill>
          <a:ln w="21167">
            <a:solidFill>
              <a:srgbClr val="FFFFFF"/>
            </a:solidFill>
            <a:prstDash val="dash"/>
            <a:headEnd type="oval"/>
            <a:tailEnd type="arrow"/>
          </a:ln>
        </p:spPr>
      </p:sp>
      <p:sp>
        <p:nvSpPr>
          <p:cNvPr id="17" name="Shape 13"/>
          <p:cNvSpPr/>
          <p:nvPr/>
        </p:nvSpPr>
        <p:spPr>
          <a:xfrm>
            <a:off x="7013875" y="3646482"/>
            <a:ext cx="1047750" cy="0"/>
          </a:xfrm>
          <a:prstGeom prst="line">
            <a:avLst/>
          </a:prstGeom>
          <a:solidFill>
            <a:srgbClr val="964DE0"/>
          </a:solidFill>
          <a:ln w="21167">
            <a:solidFill>
              <a:srgbClr val="FFFFFF"/>
            </a:solidFill>
            <a:prstDash val="dash"/>
            <a:headEnd type="oval"/>
            <a:tailEnd type="arrow"/>
          </a:ln>
        </p:spPr>
      </p:sp>
      <p:sp>
        <p:nvSpPr>
          <p:cNvPr id="18" name="Shape 14"/>
          <p:cNvSpPr/>
          <p:nvPr/>
        </p:nvSpPr>
        <p:spPr>
          <a:xfrm>
            <a:off x="7009011" y="3516442"/>
            <a:ext cx="1047750" cy="0"/>
          </a:xfrm>
          <a:prstGeom prst="line">
            <a:avLst/>
          </a:prstGeom>
          <a:solidFill>
            <a:srgbClr val="964DE0"/>
          </a:solidFill>
          <a:ln w="21167">
            <a:solidFill>
              <a:srgbClr val="FFFFFF"/>
            </a:solidFill>
            <a:prstDash val="dash"/>
            <a:headEnd type="oval"/>
            <a:tailEnd type="arrow"/>
          </a:ln>
        </p:spPr>
      </p:sp>
      <p:sp>
        <p:nvSpPr>
          <p:cNvPr id="19" name="Shape 15"/>
          <p:cNvSpPr/>
          <p:nvPr/>
        </p:nvSpPr>
        <p:spPr>
          <a:xfrm>
            <a:off x="7012004" y="3362818"/>
            <a:ext cx="1047750" cy="0"/>
          </a:xfrm>
          <a:prstGeom prst="line">
            <a:avLst/>
          </a:prstGeom>
          <a:solidFill>
            <a:srgbClr val="964DE0"/>
          </a:solidFill>
          <a:ln w="21167">
            <a:solidFill>
              <a:srgbClr val="FFFFFF"/>
            </a:solidFill>
            <a:prstDash val="dash"/>
            <a:headEnd type="oval"/>
            <a:tailEnd type="arrow"/>
          </a:ln>
        </p:spPr>
      </p:sp>
      <p:pic>
        <p:nvPicPr>
          <p:cNvPr id="20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2600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6676" y="99150"/>
            <a:ext cx="9024937" cy="0"/>
          </a:xfrm>
          <a:prstGeom prst="line">
            <a:avLst/>
          </a:prstGeom>
          <a:solidFill>
            <a:srgbClr val="964DE0">
              <a:alpha val="50000"/>
            </a:srgbClr>
          </a:solidFill>
          <a:ln w="5292">
            <a:solidFill>
              <a:srgbClr val="FFFFFF">
                <a:alpha val="50000"/>
              </a:srgbClr>
            </a:solidFill>
            <a:prstDash val="solid"/>
            <a:headEnd type="none"/>
            <a:tailEnd type="none"/>
          </a:ln>
        </p:spPr>
      </p:sp>
      <p:sp>
        <p:nvSpPr>
          <p:cNvPr id="4" name="Shape 1"/>
          <p:cNvSpPr/>
          <p:nvPr/>
        </p:nvSpPr>
        <p:spPr>
          <a:xfrm>
            <a:off x="309563" y="5312569"/>
            <a:ext cx="9024937" cy="0"/>
          </a:xfrm>
          <a:prstGeom prst="line">
            <a:avLst/>
          </a:prstGeom>
          <a:solidFill>
            <a:srgbClr val="964DE0"/>
          </a:solidFill>
          <a:ln w="5292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58619" y="5050631"/>
            <a:ext cx="9024937" cy="0"/>
          </a:xfrm>
          <a:prstGeom prst="line">
            <a:avLst/>
          </a:prstGeom>
          <a:solidFill>
            <a:srgbClr val="964DE0">
              <a:alpha val="50000"/>
            </a:srgbClr>
          </a:solidFill>
          <a:ln w="5292">
            <a:solidFill>
              <a:srgbClr val="FFFFFF">
                <a:alpha val="50000"/>
              </a:srgbClr>
            </a:solidFill>
            <a:prstDash val="solid"/>
            <a:headEnd type="none"/>
            <a:tailEnd type="none"/>
          </a:ln>
        </p:spPr>
      </p:sp>
      <p:sp>
        <p:nvSpPr>
          <p:cNvPr id="6" name="Text 3"/>
          <p:cNvSpPr/>
          <p:nvPr/>
        </p:nvSpPr>
        <p:spPr>
          <a:xfrm>
            <a:off x="190500" y="272673"/>
            <a:ext cx="4809939" cy="11906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dirty="0">
                <a:solidFill>
                  <a:srgbClr val="FFFFFF"/>
                </a:solidFill>
                <a:latin typeface="Helmet" pitchFamily="34" charset="0"/>
                <a:ea typeface="Helmet" pitchFamily="34" charset="-122"/>
                <a:cs typeface="Helmet" pitchFamily="34" charset="-120"/>
              </a:rPr>
              <a:t>INTRODUCTION TO DATA ANALYTICS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031453" y="389036"/>
            <a:ext cx="7251371" cy="44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506"/>
              </a:lnSpc>
            </a:pPr>
            <a:r>
              <a:rPr lang="en-US" sz="32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TYPES OF DATA</a:t>
            </a:r>
            <a:endParaRPr lang="en-US" sz="3188" dirty="0"/>
          </a:p>
        </p:txBody>
      </p:sp>
      <p:sp>
        <p:nvSpPr>
          <p:cNvPr id="8" name="Text 5"/>
          <p:cNvSpPr/>
          <p:nvPr/>
        </p:nvSpPr>
        <p:spPr>
          <a:xfrm>
            <a:off x="675301" y="987940"/>
            <a:ext cx="7251371" cy="7569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3506"/>
              </a:lnSpc>
              <a:buSzPct val="100000"/>
              <a:buFont typeface="+mj-lt"/>
              <a:buAutoNum type="arabicPeriod" startAt="1"/>
            </a:pPr>
            <a:r>
              <a:rPr lang="en-US" sz="13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Quantitative Data= “How much / How many” (numbers).</a:t>
            </a:r>
            <a:endParaRPr lang="en-US" sz="3188" dirty="0"/>
          </a:p>
          <a:p>
            <a:pPr algn="l">
              <a:lnSpc>
                <a:spcPts val="3506"/>
              </a:lnSpc>
            </a:pPr>
            <a:r>
              <a:rPr lang="en-US" sz="13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E.g Numerical Data</a:t>
            </a:r>
            <a:endParaRPr lang="en-US" sz="3188" dirty="0"/>
          </a:p>
          <a:p>
            <a:pPr algn="l" marL="190500" indent="-190500">
              <a:lnSpc>
                <a:spcPts val="3506"/>
              </a:lnSpc>
              <a:buSzPct val="100000"/>
              <a:buFont typeface="+mj-lt"/>
              <a:buAutoNum type="arabicPeriod" startAt="1"/>
            </a:pPr>
            <a:r>
              <a:rPr lang="en-US" sz="13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Qualitative Data = “What / Why / How” (descriptions, categories, media).</a:t>
            </a:r>
            <a:endParaRPr lang="en-US" sz="3188" dirty="0"/>
          </a:p>
          <a:p>
            <a:pPr algn="l">
              <a:lnSpc>
                <a:spcPts val="3506"/>
              </a:lnSpc>
            </a:pPr>
            <a:r>
              <a:rPr lang="en-US" sz="13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E.g. : Textual, Visual and Audio data, </a:t>
            </a:r>
            <a:pPr algn="l">
              <a:lnSpc>
                <a:spcPts val="3506"/>
              </a:lnSpc>
            </a:pPr>
            <a:r>
              <a:rPr lang="en-US" sz="3200" b="1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Categorical Data</a:t>
            </a:r>
            <a:pPr algn="l">
              <a:lnSpc>
                <a:spcPts val="3506"/>
              </a:lnSpc>
            </a:pPr>
            <a:r>
              <a:rPr lang="en-US" sz="32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 </a:t>
            </a:r>
            <a:endParaRPr lang="en-US" sz="3188" dirty="0"/>
          </a:p>
          <a:p>
            <a:pPr algn="l" marL="190500" indent="-190500">
              <a:lnSpc>
                <a:spcPts val="3506"/>
              </a:lnSpc>
              <a:buSzPct val="100000"/>
              <a:buChar char="•"/>
            </a:pPr>
            <a:r>
              <a:rPr lang="en-US" sz="13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A type of </a:t>
            </a:r>
            <a:pPr algn="l">
              <a:lnSpc>
                <a:spcPts val="3506"/>
              </a:lnSpc>
            </a:pPr>
            <a:r>
              <a:rPr lang="en-US" sz="3200" b="1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qualitative data</a:t>
            </a:r>
            <a:pPr algn="l">
              <a:lnSpc>
                <a:spcPts val="3506"/>
              </a:lnSpc>
            </a:pPr>
            <a:r>
              <a:rPr lang="en-US" sz="32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 that represents </a:t>
            </a:r>
            <a:pPr algn="l">
              <a:lnSpc>
                <a:spcPts val="3506"/>
              </a:lnSpc>
            </a:pPr>
            <a:r>
              <a:rPr lang="en-US" sz="3200" b="1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groups or categories</a:t>
            </a:r>
            <a:pPr algn="l">
              <a:lnSpc>
                <a:spcPts val="3506"/>
              </a:lnSpc>
            </a:pPr>
            <a:r>
              <a:rPr lang="en-US" sz="32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.</a:t>
            </a:r>
            <a:endParaRPr lang="en-US" sz="3188" dirty="0"/>
          </a:p>
          <a:p>
            <a:pPr algn="l" marL="190500" indent="-190500">
              <a:lnSpc>
                <a:spcPts val="3506"/>
              </a:lnSpc>
              <a:buSzPct val="100000"/>
              <a:buChar char="•"/>
            </a:pPr>
            <a:r>
              <a:rPr lang="en-US" sz="13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Not numerical in value (though sometimes represented with numbers, e.g., 0 = Male, 1 = Female).</a:t>
            </a:r>
            <a:endParaRPr lang="en-US" sz="3188" dirty="0"/>
          </a:p>
          <a:p>
            <a:pPr algn="l" marL="190500" indent="-190500">
              <a:lnSpc>
                <a:spcPts val="3506"/>
              </a:lnSpc>
              <a:buSzPct val="100000"/>
              <a:buChar char="•"/>
            </a:pPr>
            <a:r>
              <a:rPr lang="en-US" sz="13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Used to classify or label variables without a mathematical meaning.</a:t>
            </a:r>
            <a:endParaRPr lang="en-US" sz="3188" dirty="0"/>
          </a:p>
          <a:p>
            <a:pPr algn="l">
              <a:lnSpc>
                <a:spcPts val="3506"/>
              </a:lnSpc>
            </a:pPr>
            <a:r>
              <a:rPr lang="en-US" sz="13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 </a:t>
            </a:r>
            <a:endParaRPr lang="en-US" sz="3188" dirty="0"/>
          </a:p>
          <a:p>
            <a:pPr algn="l">
              <a:lnSpc>
                <a:spcPts val="3506"/>
              </a:lnSpc>
            </a:pPr>
            <a:r>
              <a:rPr lang="en-US" sz="1300" b="1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Types of Categorical Data:</a:t>
            </a:r>
            <a:endParaRPr lang="en-US" sz="3188" dirty="0"/>
          </a:p>
          <a:p>
            <a:pPr algn="l">
              <a:lnSpc>
                <a:spcPts val="3506"/>
              </a:lnSpc>
            </a:pPr>
            <a:r>
              <a:rPr lang="en-US" sz="13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 </a:t>
            </a:r>
            <a:endParaRPr lang="en-US" sz="3188" dirty="0"/>
          </a:p>
          <a:p>
            <a:pPr algn="l" marL="190500" indent="-190500">
              <a:lnSpc>
                <a:spcPts val="3506"/>
              </a:lnSpc>
              <a:buSzPct val="100000"/>
              <a:buChar char="•"/>
            </a:pPr>
            <a:r>
              <a:rPr lang="en-US" sz="1300" b="1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Nominal Data</a:t>
            </a:r>
            <a:pPr algn="l">
              <a:lnSpc>
                <a:spcPts val="3506"/>
              </a:lnSpc>
            </a:pPr>
            <a:r>
              <a:rPr lang="en-US" sz="32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 (no order)</a:t>
            </a:r>
            <a:endParaRPr lang="en-US" sz="3188" dirty="0"/>
          </a:p>
          <a:p>
            <a:pPr algn="l" lvl="1" marL="381000" indent="-190500">
              <a:lnSpc>
                <a:spcPts val="3506"/>
              </a:lnSpc>
              <a:buSzPct val="100000"/>
              <a:buChar char="•"/>
            </a:pPr>
            <a:r>
              <a:rPr lang="en-US" sz="13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Examples: Gender, Marital Status, Blood Group, Country, Hair Color</a:t>
            </a:r>
            <a:endParaRPr lang="en-US" sz="3188" dirty="0"/>
          </a:p>
          <a:p>
            <a:pPr algn="l" marL="190500" indent="-190500">
              <a:lnSpc>
                <a:spcPts val="3506"/>
              </a:lnSpc>
              <a:buSzPct val="100000"/>
              <a:buChar char="•"/>
            </a:pPr>
            <a:r>
              <a:rPr lang="en-US" sz="1300" b="1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Ordinal Data</a:t>
            </a:r>
            <a:pPr algn="l">
              <a:lnSpc>
                <a:spcPts val="3506"/>
              </a:lnSpc>
            </a:pPr>
            <a:r>
              <a:rPr lang="en-US" sz="32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 (ordered categories)</a:t>
            </a:r>
            <a:endParaRPr lang="en-US" sz="3188" dirty="0"/>
          </a:p>
          <a:p>
            <a:pPr algn="l" lvl="1" marL="381000" indent="-190500">
              <a:lnSpc>
                <a:spcPts val="3506"/>
              </a:lnSpc>
              <a:buSzPct val="100000"/>
              <a:buChar char="•"/>
            </a:pPr>
            <a:r>
              <a:rPr lang="en-US" sz="13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Examples: Education Level (Primary, Secondary, University)</a:t>
            </a:r>
            <a:endParaRPr lang="en-US" sz="3188" dirty="0"/>
          </a:p>
          <a:p>
            <a:pPr algn="l" lvl="1" marL="381000" indent="-190500">
              <a:lnSpc>
                <a:spcPts val="3506"/>
              </a:lnSpc>
              <a:buSzPct val="100000"/>
              <a:buChar char="•"/>
            </a:pPr>
            <a:r>
              <a:rPr lang="en-US" sz="13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Customer satisfaction (Poor, Fair, Good, Excellent)</a:t>
            </a:r>
            <a:endParaRPr lang="en-US" sz="3188" dirty="0"/>
          </a:p>
          <a:p>
            <a:pPr algn="l" lvl="1" marL="381000" indent="-190500">
              <a:lnSpc>
                <a:spcPts val="3506"/>
              </a:lnSpc>
              <a:buSzPct val="100000"/>
              <a:buChar char="•"/>
            </a:pPr>
            <a:r>
              <a:rPr lang="en-US" sz="13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Ranking in a competition (1st, 2nd, 3rd)</a:t>
            </a:r>
            <a:endParaRPr lang="en-US" sz="3188" dirty="0"/>
          </a:p>
        </p:txBody>
      </p:sp>
      <p:sp>
        <p:nvSpPr>
          <p:cNvPr id="9" name="Shape 6"/>
          <p:cNvSpPr/>
          <p:nvPr/>
        </p:nvSpPr>
        <p:spPr>
          <a:xfrm>
            <a:off x="8098321" y="0"/>
            <a:ext cx="1047750" cy="5143500"/>
          </a:xfrm>
          <a:prstGeom prst="roundRect">
            <a:avLst>
              <a:gd name="adj" fmla="val -87273"/>
            </a:avLst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8400636" y="4106103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1" name="Text 8"/>
          <p:cNvSpPr/>
          <p:nvPr/>
        </p:nvSpPr>
        <p:spPr>
          <a:xfrm>
            <a:off x="8638761" y="4344228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2" name="Text 9"/>
          <p:cNvSpPr/>
          <p:nvPr/>
        </p:nvSpPr>
        <p:spPr>
          <a:xfrm>
            <a:off x="8280538" y="2071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3" name="Text 10"/>
          <p:cNvSpPr/>
          <p:nvPr/>
        </p:nvSpPr>
        <p:spPr>
          <a:xfrm>
            <a:off x="8518663" y="240196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pic>
        <p:nvPicPr>
          <p:cNvPr id="14" name="Image 0" descr="https://pitch-assets-ccb95893-de3f-4266-973c-20049231b248.s3.eu-west-1.amazonaws.com/try-pitch-pdf-export-logo.svg">
            <a:hlinkClick r:id="rId3" tooltip=""/>
      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2600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6676" y="99150"/>
            <a:ext cx="9024937" cy="0"/>
          </a:xfrm>
          <a:prstGeom prst="line">
            <a:avLst/>
          </a:prstGeom>
          <a:solidFill>
            <a:srgbClr val="964DE0">
              <a:alpha val="50000"/>
            </a:srgbClr>
          </a:solidFill>
          <a:ln w="5292">
            <a:solidFill>
              <a:srgbClr val="FFFFFF">
                <a:alpha val="50000"/>
              </a:srgbClr>
            </a:solidFill>
            <a:prstDash val="solid"/>
            <a:headEnd type="none"/>
            <a:tailEnd type="none"/>
          </a:ln>
        </p:spPr>
      </p:sp>
      <p:sp>
        <p:nvSpPr>
          <p:cNvPr id="4" name="Shape 1"/>
          <p:cNvSpPr/>
          <p:nvPr/>
        </p:nvSpPr>
        <p:spPr>
          <a:xfrm>
            <a:off x="309563" y="5312569"/>
            <a:ext cx="9024937" cy="0"/>
          </a:xfrm>
          <a:prstGeom prst="line">
            <a:avLst/>
          </a:prstGeom>
          <a:solidFill>
            <a:srgbClr val="964DE0"/>
          </a:solidFill>
          <a:ln w="5292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58619" y="5050631"/>
            <a:ext cx="9024937" cy="0"/>
          </a:xfrm>
          <a:prstGeom prst="line">
            <a:avLst/>
          </a:prstGeom>
          <a:solidFill>
            <a:srgbClr val="964DE0">
              <a:alpha val="50000"/>
            </a:srgbClr>
          </a:solidFill>
          <a:ln w="5292">
            <a:solidFill>
              <a:srgbClr val="FFFFFF">
                <a:alpha val="50000"/>
              </a:srgbClr>
            </a:solidFill>
            <a:prstDash val="solid"/>
            <a:headEnd type="none"/>
            <a:tailEnd type="none"/>
          </a:ln>
        </p:spPr>
      </p:sp>
      <p:sp>
        <p:nvSpPr>
          <p:cNvPr id="6" name="Text 3"/>
          <p:cNvSpPr/>
          <p:nvPr/>
        </p:nvSpPr>
        <p:spPr>
          <a:xfrm>
            <a:off x="190500" y="272673"/>
            <a:ext cx="4809939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dirty="0">
                <a:solidFill>
                  <a:srgbClr val="FFFFFF"/>
                </a:solidFill>
                <a:latin typeface="Helmet" pitchFamily="34" charset="0"/>
                <a:ea typeface="Helmet" pitchFamily="34" charset="-122"/>
                <a:cs typeface="Helmet" pitchFamily="34" charset="-120"/>
              </a:rPr>
              <a:t>INTRODUCTION TO DATA ANALYTICS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031453" y="389036"/>
            <a:ext cx="7251371" cy="447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506"/>
              </a:lnSpc>
            </a:pPr>
            <a:r>
              <a:rPr lang="en-US" sz="32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TYPES OF DATA</a:t>
            </a:r>
            <a:endParaRPr lang="en-US" sz="3188" dirty="0"/>
          </a:p>
        </p:txBody>
      </p:sp>
      <p:sp>
        <p:nvSpPr>
          <p:cNvPr id="8" name="Text 5"/>
          <p:cNvSpPr/>
          <p:nvPr/>
        </p:nvSpPr>
        <p:spPr>
          <a:xfrm>
            <a:off x="675301" y="987940"/>
            <a:ext cx="7251371" cy="7569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506"/>
              </a:lnSpc>
            </a:pPr>
            <a:r>
              <a:rPr lang="en-US" sz="18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Qualitative Data = “What / Why / How” (descriptions, categories, media).</a:t>
            </a:r>
            <a:endParaRPr lang="en-US" sz="3188" dirty="0"/>
          </a:p>
          <a:p>
            <a:pPr algn="l">
              <a:lnSpc>
                <a:spcPts val="3506"/>
              </a:lnSpc>
            </a:pPr>
            <a:r>
              <a:rPr lang="en-US" sz="18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Examples: Textual, Visual and Audio data, </a:t>
            </a:r>
            <a:pPr algn="l">
              <a:lnSpc>
                <a:spcPts val="3506"/>
              </a:lnSpc>
            </a:pPr>
            <a:r>
              <a:rPr lang="en-US" sz="32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Categorical Data:</a:t>
            </a:r>
            <a:endParaRPr lang="en-US" sz="3188" dirty="0"/>
          </a:p>
          <a:p>
            <a:pPr algn="l" marL="190500" indent="-190500">
              <a:lnSpc>
                <a:spcPts val="3506"/>
              </a:lnSpc>
              <a:buSzPct val="100000"/>
              <a:buChar char="•"/>
            </a:pPr>
            <a:r>
              <a:rPr lang="en-US" sz="18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A type of </a:t>
            </a:r>
            <a:pPr algn="l">
              <a:lnSpc>
                <a:spcPts val="3506"/>
              </a:lnSpc>
            </a:pPr>
            <a:r>
              <a:rPr lang="en-US" sz="3200" b="1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qualitative data</a:t>
            </a:r>
            <a:pPr algn="l">
              <a:lnSpc>
                <a:spcPts val="3506"/>
              </a:lnSpc>
            </a:pPr>
            <a:r>
              <a:rPr lang="en-US" sz="32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 that represents </a:t>
            </a:r>
            <a:pPr algn="l">
              <a:lnSpc>
                <a:spcPts val="3506"/>
              </a:lnSpc>
            </a:pPr>
            <a:r>
              <a:rPr lang="en-US" sz="3200" b="1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groups or categories</a:t>
            </a:r>
            <a:pPr algn="l">
              <a:lnSpc>
                <a:spcPts val="3506"/>
              </a:lnSpc>
            </a:pPr>
            <a:r>
              <a:rPr lang="en-US" sz="32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.</a:t>
            </a:r>
            <a:endParaRPr lang="en-US" sz="3188" dirty="0"/>
          </a:p>
          <a:p>
            <a:pPr algn="l" marL="190500" indent="-190500">
              <a:lnSpc>
                <a:spcPts val="3506"/>
              </a:lnSpc>
              <a:buSzPct val="100000"/>
              <a:buChar char="•"/>
            </a:pPr>
            <a:r>
              <a:rPr lang="en-US" sz="18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Not numerical in value (though sometimes represented with numbers, e.g., 0 = Male, 1 = Female).</a:t>
            </a:r>
            <a:endParaRPr lang="en-US" sz="3188" dirty="0"/>
          </a:p>
          <a:p>
            <a:pPr algn="l" marL="190500" indent="-190500">
              <a:lnSpc>
                <a:spcPts val="3506"/>
              </a:lnSpc>
              <a:buSzPct val="100000"/>
              <a:buChar char="•"/>
            </a:pPr>
            <a:r>
              <a:rPr lang="en-US" sz="18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Used to classify or label variables without a mathematical meaning. </a:t>
            </a:r>
            <a:endParaRPr lang="en-US" sz="3188" dirty="0"/>
          </a:p>
          <a:p>
            <a:pPr algn="l">
              <a:lnSpc>
                <a:spcPts val="3506"/>
              </a:lnSpc>
            </a:pPr>
            <a:r>
              <a:rPr lang="en-US" sz="1800" b="1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Types of Categorical Data</a:t>
            </a:r>
            <a:endParaRPr lang="en-US" sz="3188" dirty="0"/>
          </a:p>
          <a:p>
            <a:pPr algn="l">
              <a:lnSpc>
                <a:spcPts val="3506"/>
              </a:lnSpc>
            </a:pPr>
            <a:r>
              <a:rPr lang="en-US" sz="18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 </a:t>
            </a:r>
            <a:endParaRPr lang="en-US" sz="3188" dirty="0"/>
          </a:p>
          <a:p>
            <a:pPr algn="l" marL="190500" indent="-190500">
              <a:lnSpc>
                <a:spcPts val="3506"/>
              </a:lnSpc>
              <a:buSzPct val="100000"/>
              <a:buChar char="•"/>
            </a:pPr>
            <a:r>
              <a:rPr lang="en-US" sz="1800" b="1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Nominal Data</a:t>
            </a:r>
            <a:pPr algn="l">
              <a:lnSpc>
                <a:spcPts val="3506"/>
              </a:lnSpc>
            </a:pPr>
            <a:r>
              <a:rPr lang="en-US" sz="32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 (no order)</a:t>
            </a:r>
            <a:endParaRPr lang="en-US" sz="3188" dirty="0"/>
          </a:p>
          <a:p>
            <a:pPr algn="l" lvl="1" marL="381000" indent="-190500">
              <a:lnSpc>
                <a:spcPts val="3506"/>
              </a:lnSpc>
              <a:buSzPct val="100000"/>
              <a:buChar char="•"/>
            </a:pPr>
            <a:r>
              <a:rPr lang="en-US" sz="18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Examples: Gender, Marital Status, Blood Group, Country, Hair Color</a:t>
            </a:r>
            <a:endParaRPr lang="en-US" sz="3188" dirty="0"/>
          </a:p>
          <a:p>
            <a:pPr algn="l" marL="190500" indent="-190500">
              <a:lnSpc>
                <a:spcPts val="3506"/>
              </a:lnSpc>
              <a:buSzPct val="100000"/>
              <a:buChar char="•"/>
            </a:pPr>
            <a:r>
              <a:rPr lang="en-US" sz="1800" b="1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Ordinal Data</a:t>
            </a:r>
            <a:pPr algn="l">
              <a:lnSpc>
                <a:spcPts val="3506"/>
              </a:lnSpc>
            </a:pPr>
            <a:r>
              <a:rPr lang="en-US" sz="32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 (ordered categories)</a:t>
            </a:r>
            <a:endParaRPr lang="en-US" sz="3188" dirty="0"/>
          </a:p>
          <a:p>
            <a:pPr algn="l" lvl="1" marL="381000" indent="-190500">
              <a:lnSpc>
                <a:spcPts val="3506"/>
              </a:lnSpc>
              <a:buSzPct val="100000"/>
              <a:buChar char="•"/>
            </a:pPr>
            <a:r>
              <a:rPr lang="en-US" sz="18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Examples: Education Level (Primary, Secondary, University)</a:t>
            </a:r>
            <a:endParaRPr lang="en-US" sz="3188" dirty="0"/>
          </a:p>
          <a:p>
            <a:pPr algn="l" lvl="1" marL="381000" indent="-190500">
              <a:lnSpc>
                <a:spcPts val="3506"/>
              </a:lnSpc>
              <a:buSzPct val="100000"/>
              <a:buChar char="•"/>
            </a:pPr>
            <a:r>
              <a:rPr lang="en-US" sz="18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Customer satisfaction (Poor, Fair, Good, Excellent)</a:t>
            </a:r>
            <a:endParaRPr lang="en-US" sz="3188" dirty="0"/>
          </a:p>
          <a:p>
            <a:pPr algn="l" lvl="1" marL="381000" indent="-190500">
              <a:lnSpc>
                <a:spcPts val="3506"/>
              </a:lnSpc>
              <a:buSzPct val="100000"/>
              <a:buChar char="•"/>
            </a:pPr>
            <a:r>
              <a:rPr lang="en-US" sz="18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Ranking in a competition (1st, 2nd, 3rd)</a:t>
            </a:r>
            <a:endParaRPr lang="en-US" sz="3188" dirty="0"/>
          </a:p>
        </p:txBody>
      </p:sp>
      <p:sp>
        <p:nvSpPr>
          <p:cNvPr id="9" name="Shape 6"/>
          <p:cNvSpPr/>
          <p:nvPr/>
        </p:nvSpPr>
        <p:spPr>
          <a:xfrm>
            <a:off x="8098321" y="0"/>
            <a:ext cx="1047750" cy="5143500"/>
          </a:xfrm>
          <a:prstGeom prst="roundRect">
            <a:avLst>
              <a:gd name="adj" fmla="val -87273"/>
            </a:avLst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8400636" y="4106103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1" name="Text 8"/>
          <p:cNvSpPr/>
          <p:nvPr/>
        </p:nvSpPr>
        <p:spPr>
          <a:xfrm>
            <a:off x="8638761" y="4344228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2" name="Text 9"/>
          <p:cNvSpPr/>
          <p:nvPr/>
        </p:nvSpPr>
        <p:spPr>
          <a:xfrm>
            <a:off x="8280538" y="2071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3" name="Text 10"/>
          <p:cNvSpPr/>
          <p:nvPr/>
        </p:nvSpPr>
        <p:spPr>
          <a:xfrm>
            <a:off x="8518663" y="240196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pic>
        <p:nvPicPr>
          <p:cNvPr id="14" name="Image 0" descr="https://pitch-assets-ccb95893-de3f-4266-973c-20049231b248.s3.eu-west-1.amazonaws.com/try-pitch-pdf-export-logo.svg">
            <a:hlinkClick r:id="rId3" tooltip=""/>
      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2600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6676" y="99150"/>
            <a:ext cx="9024937" cy="0"/>
          </a:xfrm>
          <a:prstGeom prst="line">
            <a:avLst/>
          </a:prstGeom>
          <a:solidFill>
            <a:srgbClr val="964DE0">
              <a:alpha val="50000"/>
            </a:srgbClr>
          </a:solidFill>
          <a:ln w="5292">
            <a:solidFill>
              <a:srgbClr val="FFFFFF">
                <a:alpha val="50000"/>
              </a:srgbClr>
            </a:solidFill>
            <a:prstDash val="solid"/>
            <a:headEnd type="none"/>
            <a:tailEnd type="none"/>
          </a:ln>
        </p:spPr>
      </p:sp>
      <p:sp>
        <p:nvSpPr>
          <p:cNvPr id="4" name="Shape 1"/>
          <p:cNvSpPr/>
          <p:nvPr/>
        </p:nvSpPr>
        <p:spPr>
          <a:xfrm>
            <a:off x="309563" y="5312569"/>
            <a:ext cx="9024937" cy="0"/>
          </a:xfrm>
          <a:prstGeom prst="line">
            <a:avLst/>
          </a:prstGeom>
          <a:solidFill>
            <a:srgbClr val="964DE0"/>
          </a:solidFill>
          <a:ln w="5292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58619" y="5050631"/>
            <a:ext cx="9024937" cy="0"/>
          </a:xfrm>
          <a:prstGeom prst="line">
            <a:avLst/>
          </a:prstGeom>
          <a:solidFill>
            <a:srgbClr val="964DE0">
              <a:alpha val="50000"/>
            </a:srgbClr>
          </a:solidFill>
          <a:ln w="5292">
            <a:solidFill>
              <a:srgbClr val="FFFFFF">
                <a:alpha val="50000"/>
              </a:srgbClr>
            </a:solidFill>
            <a:prstDash val="solid"/>
            <a:headEnd type="none"/>
            <a:tailEnd type="none"/>
          </a:ln>
        </p:spPr>
      </p:sp>
      <p:sp>
        <p:nvSpPr>
          <p:cNvPr id="6" name="Text 3"/>
          <p:cNvSpPr/>
          <p:nvPr/>
        </p:nvSpPr>
        <p:spPr>
          <a:xfrm>
            <a:off x="190500" y="272673"/>
            <a:ext cx="4809939" cy="11906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dirty="0">
                <a:solidFill>
                  <a:srgbClr val="FFFFFF"/>
                </a:solidFill>
                <a:latin typeface="Helmet" pitchFamily="34" charset="0"/>
                <a:ea typeface="Helmet" pitchFamily="34" charset="-122"/>
                <a:cs typeface="Helmet" pitchFamily="34" charset="-120"/>
              </a:rPr>
              <a:t>INTRODUCTION TO DATA ANALYTICS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031453" y="389036"/>
            <a:ext cx="7251371" cy="447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506"/>
              </a:lnSpc>
            </a:pPr>
            <a:r>
              <a:rPr lang="en-US" sz="32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TYPES OF DATA</a:t>
            </a:r>
            <a:endParaRPr lang="en-US" sz="3188" dirty="0"/>
          </a:p>
        </p:txBody>
      </p:sp>
      <p:sp>
        <p:nvSpPr>
          <p:cNvPr id="8" name="Text 5"/>
          <p:cNvSpPr/>
          <p:nvPr/>
        </p:nvSpPr>
        <p:spPr>
          <a:xfrm>
            <a:off x="675301" y="987940"/>
            <a:ext cx="7251371" cy="35622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506"/>
              </a:lnSpc>
            </a:pPr>
            <a:r>
              <a:rPr lang="en-US" sz="1800" b="1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Types of Categorical Data</a:t>
            </a:r>
            <a:pPr algn="l">
              <a:lnSpc>
                <a:spcPts val="3506"/>
              </a:lnSpc>
            </a:pPr>
            <a:r>
              <a:rPr lang="en-US" sz="32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 </a:t>
            </a:r>
            <a:endParaRPr lang="en-US" sz="3188" dirty="0"/>
          </a:p>
          <a:p>
            <a:pPr algn="l" marL="190500" indent="-190500">
              <a:lnSpc>
                <a:spcPts val="3506"/>
              </a:lnSpc>
              <a:buSzPct val="100000"/>
              <a:buChar char="•"/>
            </a:pPr>
            <a:r>
              <a:rPr lang="en-US" sz="1800" b="1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Nominal Data</a:t>
            </a:r>
            <a:pPr algn="l">
              <a:lnSpc>
                <a:spcPts val="3506"/>
              </a:lnSpc>
            </a:pPr>
            <a:r>
              <a:rPr lang="en-US" sz="32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 (no order)</a:t>
            </a:r>
            <a:endParaRPr lang="en-US" sz="3188" dirty="0"/>
          </a:p>
          <a:p>
            <a:pPr algn="l" lvl="1" marL="381000" indent="-190500">
              <a:lnSpc>
                <a:spcPts val="3506"/>
              </a:lnSpc>
              <a:buSzPct val="100000"/>
              <a:buChar char="•"/>
            </a:pPr>
            <a:r>
              <a:rPr lang="en-US" sz="18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Examples: Gender, Marital Status, Blood Group, Country, Hair Color</a:t>
            </a:r>
            <a:endParaRPr lang="en-US" sz="3188" dirty="0"/>
          </a:p>
          <a:p>
            <a:pPr algn="l" marL="190500" indent="-190500">
              <a:lnSpc>
                <a:spcPts val="3506"/>
              </a:lnSpc>
              <a:buSzPct val="100000"/>
              <a:buChar char="•"/>
            </a:pPr>
            <a:r>
              <a:rPr lang="en-US" sz="1800" b="1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Ordinal Data</a:t>
            </a:r>
            <a:pPr algn="l">
              <a:lnSpc>
                <a:spcPts val="3506"/>
              </a:lnSpc>
            </a:pPr>
            <a:r>
              <a:rPr lang="en-US" sz="32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 (ordered categories)</a:t>
            </a:r>
            <a:endParaRPr lang="en-US" sz="3188" dirty="0"/>
          </a:p>
          <a:p>
            <a:pPr algn="l" lvl="1" marL="381000" indent="-190500">
              <a:lnSpc>
                <a:spcPts val="3506"/>
              </a:lnSpc>
              <a:buSzPct val="100000"/>
              <a:buChar char="•"/>
            </a:pPr>
            <a:r>
              <a:rPr lang="en-US" sz="18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Examples: Education Level (Primary, Secondary, University)</a:t>
            </a:r>
            <a:endParaRPr lang="en-US" sz="3188" dirty="0"/>
          </a:p>
          <a:p>
            <a:pPr algn="l" lvl="1" marL="381000" indent="-190500">
              <a:lnSpc>
                <a:spcPts val="3506"/>
              </a:lnSpc>
              <a:buSzPct val="100000"/>
              <a:buChar char="•"/>
            </a:pPr>
            <a:r>
              <a:rPr lang="en-US" sz="18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Customer satisfaction (Poor, Fair, Good, Excellent)</a:t>
            </a:r>
            <a:endParaRPr lang="en-US" sz="3188" dirty="0"/>
          </a:p>
          <a:p>
            <a:pPr algn="l" lvl="1" marL="381000" indent="-190500">
              <a:lnSpc>
                <a:spcPts val="3506"/>
              </a:lnSpc>
              <a:buSzPct val="100000"/>
              <a:buChar char="•"/>
            </a:pPr>
            <a:r>
              <a:rPr lang="en-US" sz="18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Ranking in a competition (1st, 2nd, 3rd)</a:t>
            </a:r>
            <a:endParaRPr lang="en-US" sz="3188" dirty="0"/>
          </a:p>
        </p:txBody>
      </p:sp>
      <p:sp>
        <p:nvSpPr>
          <p:cNvPr id="9" name="Shape 6"/>
          <p:cNvSpPr/>
          <p:nvPr/>
        </p:nvSpPr>
        <p:spPr>
          <a:xfrm>
            <a:off x="8098321" y="0"/>
            <a:ext cx="1047750" cy="5143500"/>
          </a:xfrm>
          <a:prstGeom prst="roundRect">
            <a:avLst>
              <a:gd name="adj" fmla="val -87273"/>
            </a:avLst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8400636" y="4106103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1" name="Text 8"/>
          <p:cNvSpPr/>
          <p:nvPr/>
        </p:nvSpPr>
        <p:spPr>
          <a:xfrm>
            <a:off x="8638761" y="4344228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2" name="Text 9"/>
          <p:cNvSpPr/>
          <p:nvPr/>
        </p:nvSpPr>
        <p:spPr>
          <a:xfrm>
            <a:off x="8280538" y="2071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3" name="Text 10"/>
          <p:cNvSpPr/>
          <p:nvPr/>
        </p:nvSpPr>
        <p:spPr>
          <a:xfrm>
            <a:off x="8518663" y="240196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pic>
        <p:nvPicPr>
          <p:cNvPr id="14" name="Image 0" descr="https://pitch-assets-ccb95893-de3f-4266-973c-20049231b248.s3.eu-west-1.amazonaws.com/try-pitch-pdf-export-logo.svg">
            <a:hlinkClick r:id="rId3" tooltip=""/>
      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2600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6676" y="99150"/>
            <a:ext cx="9024937" cy="0"/>
          </a:xfrm>
          <a:prstGeom prst="line">
            <a:avLst/>
          </a:prstGeom>
          <a:solidFill>
            <a:srgbClr val="964DE0">
              <a:alpha val="50000"/>
            </a:srgbClr>
          </a:solidFill>
          <a:ln w="5292">
            <a:solidFill>
              <a:srgbClr val="FFFFFF">
                <a:alpha val="50000"/>
              </a:srgbClr>
            </a:solidFill>
            <a:prstDash val="solid"/>
            <a:headEnd type="none"/>
            <a:tailEnd type="none"/>
          </a:ln>
        </p:spPr>
      </p:sp>
      <p:sp>
        <p:nvSpPr>
          <p:cNvPr id="4" name="Shape 1"/>
          <p:cNvSpPr/>
          <p:nvPr/>
        </p:nvSpPr>
        <p:spPr>
          <a:xfrm>
            <a:off x="309563" y="5312569"/>
            <a:ext cx="9024937" cy="0"/>
          </a:xfrm>
          <a:prstGeom prst="line">
            <a:avLst/>
          </a:prstGeom>
          <a:solidFill>
            <a:srgbClr val="964DE0"/>
          </a:solidFill>
          <a:ln w="5292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58619" y="5050631"/>
            <a:ext cx="9024937" cy="0"/>
          </a:xfrm>
          <a:prstGeom prst="line">
            <a:avLst/>
          </a:prstGeom>
          <a:solidFill>
            <a:srgbClr val="964DE0">
              <a:alpha val="50000"/>
            </a:srgbClr>
          </a:solidFill>
          <a:ln w="5292">
            <a:solidFill>
              <a:srgbClr val="FFFFFF">
                <a:alpha val="50000"/>
              </a:srgbClr>
            </a:solidFill>
            <a:prstDash val="solid"/>
            <a:headEnd type="none"/>
            <a:tailEnd type="none"/>
          </a:ln>
        </p:spPr>
      </p:sp>
      <p:sp>
        <p:nvSpPr>
          <p:cNvPr id="6" name="Text 3"/>
          <p:cNvSpPr/>
          <p:nvPr/>
        </p:nvSpPr>
        <p:spPr>
          <a:xfrm>
            <a:off x="190500" y="272673"/>
            <a:ext cx="4809939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dirty="0">
                <a:solidFill>
                  <a:srgbClr val="FFFFFF"/>
                </a:solidFill>
                <a:latin typeface="Helmet" pitchFamily="34" charset="0"/>
                <a:ea typeface="Helmet" pitchFamily="34" charset="-122"/>
                <a:cs typeface="Helmet" pitchFamily="34" charset="-120"/>
              </a:rPr>
              <a:t>INTRODUCTION TO DATA ANALYTICS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031453" y="389036"/>
            <a:ext cx="7251372" cy="44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506"/>
              </a:lnSpc>
            </a:pPr>
            <a:r>
              <a:rPr lang="en-US" sz="32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DATA FORMATS </a:t>
            </a:r>
            <a:endParaRPr lang="en-US" sz="3188" dirty="0"/>
          </a:p>
        </p:txBody>
      </p:sp>
      <p:sp>
        <p:nvSpPr>
          <p:cNvPr id="8" name="Text 5"/>
          <p:cNvSpPr/>
          <p:nvPr/>
        </p:nvSpPr>
        <p:spPr>
          <a:xfrm>
            <a:off x="675301" y="987940"/>
            <a:ext cx="7251371" cy="35622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3506"/>
              </a:lnSpc>
              <a:buSzPct val="100000"/>
              <a:buChar char="☑"/>
            </a:pPr>
            <a:r>
              <a:rPr lang="en-US" sz="13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Structured Data : This type of data is organized in rows and columns, making it easy to analyze using tools like Excel or SQL. Common examples include CSV files, Excel workbooks (XLS/XLSX), and SQL databases.</a:t>
            </a:r>
            <a:endParaRPr lang="en-US" sz="3188" dirty="0"/>
          </a:p>
          <a:p>
            <a:pPr algn="l" marL="190500" indent="-190500">
              <a:lnSpc>
                <a:spcPts val="3506"/>
              </a:lnSpc>
              <a:buSzPct val="100000"/>
              <a:buChar char="☑"/>
            </a:pPr>
            <a:r>
              <a:rPr lang="en-US" sz="13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Semi-Structured Data : This has some structure but is not strictly tabular. It is often used in web and application data. Examples include JSON, XML, and HTML, Emails,</a:t>
            </a:r>
            <a:endParaRPr lang="en-US" sz="3188" dirty="0"/>
          </a:p>
          <a:p>
            <a:pPr algn="l" marL="190500" indent="-190500">
              <a:lnSpc>
                <a:spcPts val="3506"/>
              </a:lnSpc>
              <a:buSzPct val="100000"/>
              <a:buChar char="☑"/>
            </a:pPr>
            <a:r>
              <a:rPr lang="en-US" sz="13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Unstructured Data : This data has no fixed structure and usually requires special tools or machine learning to analyze. Examples include text files, PDFs, images (JPG, PNG), audio files (MP3), and videos (MP4).</a:t>
            </a:r>
            <a:endParaRPr lang="en-US" sz="3188" dirty="0"/>
          </a:p>
        </p:txBody>
      </p:sp>
      <p:sp>
        <p:nvSpPr>
          <p:cNvPr id="9" name="Text 6"/>
          <p:cNvSpPr/>
          <p:nvPr/>
        </p:nvSpPr>
        <p:spPr>
          <a:xfrm>
            <a:off x="8098321" y="0"/>
            <a:ext cx="1047750" cy="5143500"/>
          </a:xfrm>
          <a:prstGeom prst="roundRect">
            <a:avLst>
              <a:gd name="adj" fmla="val -87273"/>
            </a:avLst>
          </a:prstGeom>
          <a:solidFill>
            <a:srgbClr val="FFFFFF"/>
          </a:solidFill>
          <a:ln/>
        </p:spPr>
        <p:txBody>
          <a:bodyPr wrap="square" lIns="58208" tIns="607219" rIns="58208" bIns="607219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0" name="Text 7"/>
          <p:cNvSpPr/>
          <p:nvPr/>
        </p:nvSpPr>
        <p:spPr>
          <a:xfrm>
            <a:off x="8400636" y="4106103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1" name="Text 8"/>
          <p:cNvSpPr/>
          <p:nvPr/>
        </p:nvSpPr>
        <p:spPr>
          <a:xfrm>
            <a:off x="8638761" y="4344228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2" name="Text 9"/>
          <p:cNvSpPr/>
          <p:nvPr/>
        </p:nvSpPr>
        <p:spPr>
          <a:xfrm>
            <a:off x="8280538" y="2071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3" name="Text 10"/>
          <p:cNvSpPr/>
          <p:nvPr/>
        </p:nvSpPr>
        <p:spPr>
          <a:xfrm>
            <a:off x="8518663" y="240196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pic>
        <p:nvPicPr>
          <p:cNvPr id="14" name="Image 0" descr="https://pitch-assets-ccb95893-de3f-4266-973c-20049231b248.s3.eu-west-1.amazonaws.com/a8d6b8c8-7a9f-46b5-94df-b892094a20a0?pitch-bytes=1682237&amp;pitch-content-type=image%2Fpng">    </p:cNvPr>
          <p:cNvPicPr>
            <a:picLocks noChangeAspect="1"/>
          </p:cNvPicPr>
          <p:nvPr/>
        </p:nvPicPr>
        <p:blipFill>
          <a:blip r:embed="rId1"/>
          <a:srcRect l="0" r="0" t="7476" b="7476"/>
          <a:stretch/>
        </p:blipFill>
        <p:spPr>
          <a:xfrm>
            <a:off x="676375" y="835284"/>
            <a:ext cx="7250297" cy="4110830"/>
          </a:xfrm>
          <a:prstGeom prst="rect">
            <a:avLst/>
          </a:prstGeom>
        </p:spPr>
      </p:pic>
      <p:pic>
        <p:nvPicPr>
          <p:cNvPr id="15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2600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6676" y="99150"/>
            <a:ext cx="9024937" cy="0"/>
          </a:xfrm>
          <a:prstGeom prst="line">
            <a:avLst/>
          </a:prstGeom>
          <a:solidFill>
            <a:srgbClr val="964DE0">
              <a:alpha val="50000"/>
            </a:srgbClr>
          </a:solidFill>
          <a:ln w="5292">
            <a:solidFill>
              <a:srgbClr val="FFFFFF">
                <a:alpha val="50000"/>
              </a:srgbClr>
            </a:solidFill>
            <a:prstDash val="solid"/>
            <a:headEnd type="none"/>
            <a:tailEnd type="none"/>
          </a:ln>
        </p:spPr>
      </p:sp>
      <p:sp>
        <p:nvSpPr>
          <p:cNvPr id="4" name="Shape 1"/>
          <p:cNvSpPr/>
          <p:nvPr/>
        </p:nvSpPr>
        <p:spPr>
          <a:xfrm>
            <a:off x="309563" y="5312569"/>
            <a:ext cx="9024937" cy="0"/>
          </a:xfrm>
          <a:prstGeom prst="line">
            <a:avLst/>
          </a:prstGeom>
          <a:solidFill>
            <a:srgbClr val="964DE0"/>
          </a:solidFill>
          <a:ln w="5292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58619" y="5050631"/>
            <a:ext cx="9024937" cy="0"/>
          </a:xfrm>
          <a:prstGeom prst="line">
            <a:avLst/>
          </a:prstGeom>
          <a:solidFill>
            <a:srgbClr val="964DE0">
              <a:alpha val="50000"/>
            </a:srgbClr>
          </a:solidFill>
          <a:ln w="5292">
            <a:solidFill>
              <a:srgbClr val="FFFFFF">
                <a:alpha val="50000"/>
              </a:srgbClr>
            </a:solidFill>
            <a:prstDash val="solid"/>
            <a:headEnd type="none"/>
            <a:tailEnd type="none"/>
          </a:ln>
        </p:spPr>
      </p:sp>
      <p:sp>
        <p:nvSpPr>
          <p:cNvPr id="6" name="Text 3"/>
          <p:cNvSpPr/>
          <p:nvPr/>
        </p:nvSpPr>
        <p:spPr>
          <a:xfrm>
            <a:off x="190500" y="272673"/>
            <a:ext cx="4809939" cy="11906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dirty="0">
                <a:solidFill>
                  <a:srgbClr val="FFFFFF"/>
                </a:solidFill>
                <a:latin typeface="Helmet" pitchFamily="34" charset="0"/>
                <a:ea typeface="Helmet" pitchFamily="34" charset="-122"/>
                <a:cs typeface="Helmet" pitchFamily="34" charset="-120"/>
              </a:rPr>
              <a:t>INTRODUCTION TO DATA ANALYTICS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031453" y="389036"/>
            <a:ext cx="7251372" cy="44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506"/>
              </a:lnSpc>
            </a:pPr>
            <a:r>
              <a:rPr lang="en-US" sz="32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DATA ANALYSTS AND WORKPLACE</a:t>
            </a:r>
            <a:endParaRPr lang="en-US" sz="3188" dirty="0"/>
          </a:p>
        </p:txBody>
      </p:sp>
      <p:sp>
        <p:nvSpPr>
          <p:cNvPr id="8" name="Text 5"/>
          <p:cNvSpPr/>
          <p:nvPr/>
        </p:nvSpPr>
        <p:spPr>
          <a:xfrm>
            <a:off x="675301" y="987940"/>
            <a:ext cx="7251371" cy="4452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3506"/>
              </a:lnSpc>
              <a:buSzPct val="100000"/>
              <a:buChar char="☐"/>
            </a:pPr>
            <a:r>
              <a:rPr lang="en-US" sz="13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Healthcare – analyzing patient records, disease trends, hospital performance.</a:t>
            </a:r>
            <a:endParaRPr lang="en-US" sz="3188" dirty="0"/>
          </a:p>
          <a:p>
            <a:pPr algn="l" marL="190500" indent="-190500">
              <a:lnSpc>
                <a:spcPts val="3506"/>
              </a:lnSpc>
              <a:buSzPct val="100000"/>
              <a:buChar char="☐"/>
            </a:pPr>
            <a:r>
              <a:rPr lang="en-US" sz="13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Finance &amp; Banking – fraud detection, customer insights, risk analysis.</a:t>
            </a:r>
            <a:endParaRPr lang="en-US" sz="3188" dirty="0"/>
          </a:p>
          <a:p>
            <a:pPr algn="l" marL="190500" indent="-190500">
              <a:lnSpc>
                <a:spcPts val="3506"/>
              </a:lnSpc>
              <a:buSzPct val="100000"/>
              <a:buChar char="☐"/>
            </a:pPr>
            <a:r>
              <a:rPr lang="en-US" sz="13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E-commerce &amp; Retail – customer purchase patterns, inventory management, sales forecasting.</a:t>
            </a:r>
            <a:endParaRPr lang="en-US" sz="3188" dirty="0"/>
          </a:p>
          <a:p>
            <a:pPr algn="l" marL="190500" indent="-190500">
              <a:lnSpc>
                <a:spcPts val="3506"/>
              </a:lnSpc>
              <a:buSzPct val="100000"/>
              <a:buChar char="☐"/>
            </a:pPr>
            <a:r>
              <a:rPr lang="en-US" sz="13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Telecommunications – customer churn analysis, network optimization.</a:t>
            </a:r>
            <a:endParaRPr lang="en-US" sz="3188" dirty="0"/>
          </a:p>
          <a:p>
            <a:pPr algn="l" marL="190500" indent="-190500">
              <a:lnSpc>
                <a:spcPts val="3506"/>
              </a:lnSpc>
              <a:buSzPct val="100000"/>
              <a:buChar char="☐"/>
            </a:pPr>
            <a:r>
              <a:rPr lang="en-US" sz="13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Government &amp; NGOs – population studies, policy impact, program evaluation.</a:t>
            </a:r>
            <a:endParaRPr lang="en-US" sz="3188" dirty="0"/>
          </a:p>
          <a:p>
            <a:pPr algn="l" marL="190500" indent="-190500">
              <a:lnSpc>
                <a:spcPts val="3506"/>
              </a:lnSpc>
              <a:buSzPct val="100000"/>
              <a:buChar char="☐"/>
            </a:pPr>
            <a:r>
              <a:rPr lang="en-US" sz="13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Education – student performance analytics, learning system improvement.</a:t>
            </a:r>
            <a:endParaRPr lang="en-US" sz="3188" dirty="0"/>
          </a:p>
          <a:p>
            <a:pPr algn="l" marL="190500" indent="-190500">
              <a:lnSpc>
                <a:spcPts val="3506"/>
              </a:lnSpc>
              <a:buSzPct val="100000"/>
              <a:buChar char="☐"/>
            </a:pPr>
            <a:r>
              <a:rPr lang="en-US" sz="13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Technology &amp; Startups – product analytics, A/B testing, user behavior insights.</a:t>
            </a:r>
            <a:endParaRPr lang="en-US" sz="3188" dirty="0"/>
          </a:p>
          <a:p>
            <a:pPr algn="l" marL="190500" indent="-190500">
              <a:lnSpc>
                <a:spcPts val="3506"/>
              </a:lnSpc>
              <a:buSzPct val="100000"/>
              <a:buChar char="☐"/>
            </a:pPr>
            <a:r>
              <a:rPr lang="en-US" sz="13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Manufacturing &amp; Supply Chain – process optimization, demand forecasting.Entertainment &amp; Media – audience engagement, content recommendations</a:t>
            </a:r>
            <a:endParaRPr lang="en-US" sz="3188" dirty="0"/>
          </a:p>
        </p:txBody>
      </p:sp>
      <p:sp>
        <p:nvSpPr>
          <p:cNvPr id="9" name="Shape 6"/>
          <p:cNvSpPr/>
          <p:nvPr/>
        </p:nvSpPr>
        <p:spPr>
          <a:xfrm>
            <a:off x="8098321" y="0"/>
            <a:ext cx="1047750" cy="5143500"/>
          </a:xfrm>
          <a:prstGeom prst="roundRect">
            <a:avLst>
              <a:gd name="adj" fmla="val -87273"/>
            </a:avLst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8400636" y="4106103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1" name="Text 8"/>
          <p:cNvSpPr/>
          <p:nvPr/>
        </p:nvSpPr>
        <p:spPr>
          <a:xfrm>
            <a:off x="8638761" y="4344228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2" name="Text 9"/>
          <p:cNvSpPr/>
          <p:nvPr/>
        </p:nvSpPr>
        <p:spPr>
          <a:xfrm>
            <a:off x="8280538" y="2071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3" name="Text 10"/>
          <p:cNvSpPr/>
          <p:nvPr/>
        </p:nvSpPr>
        <p:spPr>
          <a:xfrm>
            <a:off x="8518663" y="240196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pic>
        <p:nvPicPr>
          <p:cNvPr id="14" name="Image 0" descr="https://pitch-assets-ccb95893-de3f-4266-973c-20049231b248.s3.eu-west-1.amazonaws.com/try-pitch-pdf-export-logo.svg">
            <a:hlinkClick r:id="rId3" tooltip=""/>
      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2600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6676" y="99150"/>
            <a:ext cx="9024937" cy="0"/>
          </a:xfrm>
          <a:prstGeom prst="line">
            <a:avLst/>
          </a:prstGeom>
          <a:solidFill>
            <a:srgbClr val="964DE0">
              <a:alpha val="50000"/>
            </a:srgbClr>
          </a:solidFill>
          <a:ln w="5292">
            <a:solidFill>
              <a:srgbClr val="FFFFFF">
                <a:alpha val="50000"/>
              </a:srgbClr>
            </a:solidFill>
            <a:prstDash val="solid"/>
            <a:headEnd type="none"/>
            <a:tailEnd type="none"/>
          </a:ln>
        </p:spPr>
      </p:sp>
      <p:sp>
        <p:nvSpPr>
          <p:cNvPr id="4" name="Shape 1"/>
          <p:cNvSpPr/>
          <p:nvPr/>
        </p:nvSpPr>
        <p:spPr>
          <a:xfrm>
            <a:off x="309563" y="5312569"/>
            <a:ext cx="9024937" cy="0"/>
          </a:xfrm>
          <a:prstGeom prst="line">
            <a:avLst/>
          </a:prstGeom>
          <a:solidFill>
            <a:srgbClr val="964DE0"/>
          </a:solidFill>
          <a:ln w="5292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58619" y="5050631"/>
            <a:ext cx="9024937" cy="0"/>
          </a:xfrm>
          <a:prstGeom prst="line">
            <a:avLst/>
          </a:prstGeom>
          <a:solidFill>
            <a:srgbClr val="964DE0">
              <a:alpha val="50000"/>
            </a:srgbClr>
          </a:solidFill>
          <a:ln w="5292">
            <a:solidFill>
              <a:srgbClr val="FFFFFF">
                <a:alpha val="50000"/>
              </a:srgbClr>
            </a:solidFill>
            <a:prstDash val="solid"/>
            <a:headEnd type="none"/>
            <a:tailEnd type="none"/>
          </a:ln>
        </p:spPr>
      </p:sp>
      <p:sp>
        <p:nvSpPr>
          <p:cNvPr id="6" name="Text 3"/>
          <p:cNvSpPr/>
          <p:nvPr/>
        </p:nvSpPr>
        <p:spPr>
          <a:xfrm>
            <a:off x="190500" y="272673"/>
            <a:ext cx="4809939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dirty="0">
                <a:solidFill>
                  <a:srgbClr val="FFFFFF"/>
                </a:solidFill>
                <a:latin typeface="Helmet" pitchFamily="34" charset="0"/>
                <a:ea typeface="Helmet" pitchFamily="34" charset="-122"/>
                <a:cs typeface="Helmet" pitchFamily="34" charset="-120"/>
              </a:rPr>
              <a:t>INTRODUCTION TO DATA ANALYTICS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22743" y="478753"/>
            <a:ext cx="7251372" cy="8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506"/>
              </a:lnSpc>
            </a:pPr>
            <a:r>
              <a:rPr lang="en-US" sz="32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KEY SKILLS AND TOOLS FOR DATA ANALYSTS</a:t>
            </a:r>
            <a:endParaRPr lang="en-US" sz="3188" dirty="0"/>
          </a:p>
        </p:txBody>
      </p:sp>
      <p:sp>
        <p:nvSpPr>
          <p:cNvPr id="8" name="Text 5"/>
          <p:cNvSpPr/>
          <p:nvPr/>
        </p:nvSpPr>
        <p:spPr>
          <a:xfrm>
            <a:off x="625458" y="1247122"/>
            <a:ext cx="6643222" cy="3581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506"/>
              </a:lnSpc>
            </a:pPr>
            <a:r>
              <a:rPr lang="en-US" sz="13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Spreadsheets</a:t>
            </a:r>
            <a:endParaRPr lang="en-US" sz="3188" dirty="0"/>
          </a:p>
          <a:p>
            <a:pPr algn="l" marL="190500" indent="-190500">
              <a:lnSpc>
                <a:spcPts val="3506"/>
              </a:lnSpc>
              <a:buSzPct val="100000"/>
              <a:buChar char="•"/>
            </a:pPr>
            <a:r>
              <a:rPr lang="en-US" sz="13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Excel, Google Sheets, Pivot Tables &amp; Functions</a:t>
            </a:r>
            <a:endParaRPr lang="en-US" sz="3188" dirty="0"/>
          </a:p>
          <a:p>
            <a:pPr algn="l">
              <a:lnSpc>
                <a:spcPts val="3506"/>
              </a:lnSpc>
            </a:pPr>
            <a:r>
              <a:rPr lang="en-US" sz="13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Data Visualization</a:t>
            </a:r>
            <a:endParaRPr lang="en-US" sz="3188" dirty="0"/>
          </a:p>
          <a:p>
            <a:pPr algn="l" marL="190500" indent="-190500">
              <a:lnSpc>
                <a:spcPts val="3506"/>
              </a:lnSpc>
              <a:buSzPct val="100000"/>
              <a:buChar char="•"/>
            </a:pPr>
            <a:r>
              <a:rPr lang="en-US" sz="13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Tableau, Power BI, Excel Charts &amp; Dashboards</a:t>
            </a:r>
            <a:endParaRPr lang="en-US" sz="3188" dirty="0"/>
          </a:p>
          <a:p>
            <a:pPr algn="l">
              <a:lnSpc>
                <a:spcPts val="3506"/>
              </a:lnSpc>
            </a:pPr>
            <a:r>
              <a:rPr lang="en-US" sz="13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Programming</a:t>
            </a:r>
            <a:endParaRPr lang="en-US" sz="3188" dirty="0"/>
          </a:p>
          <a:p>
            <a:pPr algn="l" marL="190500" indent="-190500">
              <a:lnSpc>
                <a:spcPts val="3506"/>
              </a:lnSpc>
              <a:buSzPct val="100000"/>
              <a:buChar char="•"/>
            </a:pPr>
            <a:r>
              <a:rPr lang="en-US" sz="13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Python (Pandas, NumPy), R (ggplot2, dplyr), Data Wrangling &amp; Automation</a:t>
            </a:r>
            <a:endParaRPr lang="en-US" sz="3188" dirty="0"/>
          </a:p>
          <a:p>
            <a:pPr algn="l">
              <a:lnSpc>
                <a:spcPts val="3506"/>
              </a:lnSpc>
            </a:pPr>
            <a:r>
              <a:rPr lang="en-US" sz="13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Databases</a:t>
            </a:r>
            <a:endParaRPr lang="en-US" sz="3188" dirty="0"/>
          </a:p>
          <a:p>
            <a:pPr algn="l" marL="190500" indent="-190500">
              <a:lnSpc>
                <a:spcPts val="3506"/>
              </a:lnSpc>
              <a:buSzPct val="100000"/>
              <a:buChar char="•"/>
            </a:pPr>
            <a:r>
              <a:rPr lang="en-US" sz="13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SQL (MySQL, PostgreSQL), Querying &amp; Joins, Handling Large Datasets</a:t>
            </a:r>
            <a:endParaRPr lang="en-US" sz="3188" dirty="0"/>
          </a:p>
        </p:txBody>
      </p:sp>
      <p:sp>
        <p:nvSpPr>
          <p:cNvPr id="9" name="Shape 6"/>
          <p:cNvSpPr/>
          <p:nvPr/>
        </p:nvSpPr>
        <p:spPr>
          <a:xfrm>
            <a:off x="8098321" y="0"/>
            <a:ext cx="1047750" cy="5143500"/>
          </a:xfrm>
          <a:prstGeom prst="roundRect">
            <a:avLst>
              <a:gd name="adj" fmla="val -87273"/>
            </a:avLst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8400636" y="4106103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1" name="Text 8"/>
          <p:cNvSpPr/>
          <p:nvPr/>
        </p:nvSpPr>
        <p:spPr>
          <a:xfrm>
            <a:off x="8638761" y="4344228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2" name="Text 9"/>
          <p:cNvSpPr/>
          <p:nvPr/>
        </p:nvSpPr>
        <p:spPr>
          <a:xfrm>
            <a:off x="8280538" y="2071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3" name="Text 10"/>
          <p:cNvSpPr/>
          <p:nvPr/>
        </p:nvSpPr>
        <p:spPr>
          <a:xfrm>
            <a:off x="8518663" y="240196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pic>
        <p:nvPicPr>
          <p:cNvPr id="14" name="Image 0" descr="https://pitch-assets-ccb95893-de3f-4266-973c-20049231b248.s3.eu-west-1.amazonaws.com/try-pitch-pdf-export-logo.svg">
            <a:hlinkClick r:id="rId3" tooltip=""/>
      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2600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6676" y="99150"/>
            <a:ext cx="9024937" cy="0"/>
          </a:xfrm>
          <a:prstGeom prst="line">
            <a:avLst/>
          </a:prstGeom>
          <a:solidFill>
            <a:srgbClr val="964DE0">
              <a:alpha val="50000"/>
            </a:srgbClr>
          </a:solidFill>
          <a:ln w="5292">
            <a:solidFill>
              <a:srgbClr val="FFFFFF">
                <a:alpha val="50000"/>
              </a:srgbClr>
            </a:solidFill>
            <a:prstDash val="solid"/>
            <a:headEnd type="none"/>
            <a:tailEnd type="none"/>
          </a:ln>
        </p:spPr>
      </p:sp>
      <p:sp>
        <p:nvSpPr>
          <p:cNvPr id="4" name="Shape 1"/>
          <p:cNvSpPr/>
          <p:nvPr/>
        </p:nvSpPr>
        <p:spPr>
          <a:xfrm>
            <a:off x="309563" y="5312569"/>
            <a:ext cx="9024937" cy="0"/>
          </a:xfrm>
          <a:prstGeom prst="line">
            <a:avLst/>
          </a:prstGeom>
          <a:solidFill>
            <a:srgbClr val="964DE0"/>
          </a:solidFill>
          <a:ln w="5292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58619" y="5050631"/>
            <a:ext cx="9024937" cy="0"/>
          </a:xfrm>
          <a:prstGeom prst="line">
            <a:avLst/>
          </a:prstGeom>
          <a:solidFill>
            <a:srgbClr val="964DE0">
              <a:alpha val="50000"/>
            </a:srgbClr>
          </a:solidFill>
          <a:ln w="5292">
            <a:solidFill>
              <a:srgbClr val="FFFFFF">
                <a:alpha val="50000"/>
              </a:srgbClr>
            </a:solidFill>
            <a:prstDash val="solid"/>
            <a:headEnd type="none"/>
            <a:tailEnd type="none"/>
          </a:ln>
        </p:spPr>
      </p:sp>
      <p:sp>
        <p:nvSpPr>
          <p:cNvPr id="6" name="Text 3"/>
          <p:cNvSpPr/>
          <p:nvPr/>
        </p:nvSpPr>
        <p:spPr>
          <a:xfrm>
            <a:off x="190500" y="272673"/>
            <a:ext cx="4809939" cy="11906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dirty="0">
                <a:solidFill>
                  <a:srgbClr val="FFFFFF"/>
                </a:solidFill>
                <a:latin typeface="Helmet" pitchFamily="34" charset="0"/>
                <a:ea typeface="Helmet" pitchFamily="34" charset="-122"/>
                <a:cs typeface="Helmet" pitchFamily="34" charset="-120"/>
              </a:rPr>
              <a:t>INTRODUCTION TO DATA ANALYTICS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111201" y="658187"/>
            <a:ext cx="7251371" cy="44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506"/>
              </a:lnSpc>
            </a:pPr>
            <a:r>
              <a:rPr lang="en-US" sz="32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SOFT SKILLS</a:t>
            </a:r>
            <a:endParaRPr lang="en-US" sz="3188" dirty="0"/>
          </a:p>
        </p:txBody>
      </p:sp>
      <p:sp>
        <p:nvSpPr>
          <p:cNvPr id="8" name="Text 5"/>
          <p:cNvSpPr/>
          <p:nvPr/>
        </p:nvSpPr>
        <p:spPr>
          <a:xfrm>
            <a:off x="306465" y="1277028"/>
            <a:ext cx="7251372" cy="31169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3506"/>
              </a:lnSpc>
              <a:buSzPct val="100000"/>
              <a:buChar char="☐"/>
            </a:pPr>
            <a:r>
              <a:rPr lang="en-US" sz="13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Critical Thinking &amp; Problem-Solving</a:t>
            </a:r>
            <a:endParaRPr lang="en-US" sz="3188" dirty="0"/>
          </a:p>
          <a:p>
            <a:pPr algn="l" marL="190500" indent="-190500">
              <a:lnSpc>
                <a:spcPts val="3506"/>
              </a:lnSpc>
              <a:buSzPct val="100000"/>
              <a:buChar char="☐"/>
            </a:pPr>
            <a:r>
              <a:rPr lang="en-US" sz="13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Communication &amp; Storytelling with Data</a:t>
            </a:r>
            <a:endParaRPr lang="en-US" sz="3188" dirty="0"/>
          </a:p>
          <a:p>
            <a:pPr algn="l" marL="190500" indent="-190500">
              <a:lnSpc>
                <a:spcPts val="3506"/>
              </a:lnSpc>
              <a:buSzPct val="100000"/>
              <a:buChar char="☐"/>
            </a:pPr>
            <a:r>
              <a:rPr lang="en-US" sz="13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Attention to Detail &amp; Accuracy</a:t>
            </a:r>
            <a:endParaRPr lang="en-US" sz="3188" dirty="0"/>
          </a:p>
          <a:p>
            <a:pPr algn="l" marL="190500" indent="-190500">
              <a:lnSpc>
                <a:spcPts val="3506"/>
              </a:lnSpc>
              <a:buSzPct val="100000"/>
              <a:buChar char="☐"/>
            </a:pPr>
            <a:r>
              <a:rPr lang="en-US" sz="13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Business Acumen &amp; Domain Knowledge</a:t>
            </a:r>
            <a:endParaRPr lang="en-US" sz="3188" dirty="0"/>
          </a:p>
          <a:p>
            <a:pPr algn="l" marL="190500" indent="-190500">
              <a:lnSpc>
                <a:spcPts val="3506"/>
              </a:lnSpc>
              <a:buSzPct val="100000"/>
              <a:buChar char="☐"/>
            </a:pPr>
            <a:r>
              <a:rPr lang="en-US" sz="13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Collaboration &amp; Teamwork</a:t>
            </a:r>
            <a:endParaRPr lang="en-US" sz="3188" dirty="0"/>
          </a:p>
          <a:p>
            <a:pPr algn="l" marL="190500" indent="-190500">
              <a:lnSpc>
                <a:spcPts val="3506"/>
              </a:lnSpc>
              <a:buSzPct val="100000"/>
              <a:buChar char="☐"/>
            </a:pPr>
            <a:r>
              <a:rPr lang="en-US" sz="13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Curiosity &amp; Continuous Learning</a:t>
            </a:r>
            <a:endParaRPr lang="en-US" sz="3188" dirty="0"/>
          </a:p>
          <a:p>
            <a:pPr algn="l" marL="190500" indent="-190500">
              <a:lnSpc>
                <a:spcPts val="3506"/>
              </a:lnSpc>
              <a:buSzPct val="100000"/>
              <a:buChar char="☐"/>
            </a:pPr>
            <a:r>
              <a:rPr lang="en-US" sz="13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Presentation skills</a:t>
            </a:r>
            <a:endParaRPr lang="en-US" sz="3188" dirty="0"/>
          </a:p>
        </p:txBody>
      </p:sp>
      <p:sp>
        <p:nvSpPr>
          <p:cNvPr id="9" name="Shape 6"/>
          <p:cNvSpPr/>
          <p:nvPr/>
        </p:nvSpPr>
        <p:spPr>
          <a:xfrm>
            <a:off x="8098321" y="0"/>
            <a:ext cx="1047750" cy="5143500"/>
          </a:xfrm>
          <a:prstGeom prst="roundRect">
            <a:avLst>
              <a:gd name="adj" fmla="val -87273"/>
            </a:avLst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8400636" y="4106103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1" name="Text 8"/>
          <p:cNvSpPr/>
          <p:nvPr/>
        </p:nvSpPr>
        <p:spPr>
          <a:xfrm>
            <a:off x="8638761" y="4344228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2" name="Text 9"/>
          <p:cNvSpPr/>
          <p:nvPr/>
        </p:nvSpPr>
        <p:spPr>
          <a:xfrm>
            <a:off x="8280538" y="2071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3" name="Text 10"/>
          <p:cNvSpPr/>
          <p:nvPr/>
        </p:nvSpPr>
        <p:spPr>
          <a:xfrm>
            <a:off x="8518663" y="240196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pic>
        <p:nvPicPr>
          <p:cNvPr id="14" name="Image 0" descr="https://images.unsplash.com/photo-1530099486328-e021101a494a?crop=entropy&amp;cs=tinysrgb&amp;fit=max&amp;fm=jpg&amp;ixid=M3wyMTIyMnwwfDF8c2VhcmNofDJ8fFNPRlQlMjBTS0lMTFN8ZW58MHx8fHwxNzU1NTcxMDc5fDA&amp;ixlib=rb-4.1.0&amp;q=80&amp;w=1080">    </p:cNvPr>
          <p:cNvPicPr>
            <a:picLocks noChangeAspect="1"/>
          </p:cNvPicPr>
          <p:nvPr/>
        </p:nvPicPr>
        <p:blipFill>
          <a:blip r:embed="rId1"/>
          <a:srcRect l="19610" r="19610" t="0" b="0"/>
          <a:stretch/>
        </p:blipFill>
        <p:spPr>
          <a:xfrm>
            <a:off x="4239514" y="2071"/>
            <a:ext cx="5098117" cy="5141429"/>
          </a:xfrm>
          <a:prstGeom prst="rect">
            <a:avLst/>
          </a:prstGeom>
        </p:spPr>
      </p:pic>
      <p:pic>
        <p:nvPicPr>
          <p:cNvPr id="15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2600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6676" y="99150"/>
            <a:ext cx="9024937" cy="0"/>
          </a:xfrm>
          <a:prstGeom prst="line">
            <a:avLst/>
          </a:prstGeom>
          <a:solidFill>
            <a:srgbClr val="964DE0">
              <a:alpha val="50000"/>
            </a:srgbClr>
          </a:solidFill>
          <a:ln w="5292">
            <a:solidFill>
              <a:srgbClr val="FFFFFF">
                <a:alpha val="50000"/>
              </a:srgbClr>
            </a:solidFill>
            <a:prstDash val="solid"/>
            <a:headEnd type="none"/>
            <a:tailEnd type="none"/>
          </a:ln>
        </p:spPr>
      </p:sp>
      <p:sp>
        <p:nvSpPr>
          <p:cNvPr id="4" name="Shape 1"/>
          <p:cNvSpPr/>
          <p:nvPr/>
        </p:nvSpPr>
        <p:spPr>
          <a:xfrm>
            <a:off x="309563" y="5312569"/>
            <a:ext cx="9024937" cy="0"/>
          </a:xfrm>
          <a:prstGeom prst="line">
            <a:avLst/>
          </a:prstGeom>
          <a:solidFill>
            <a:srgbClr val="964DE0"/>
          </a:solidFill>
          <a:ln w="5292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58619" y="5050631"/>
            <a:ext cx="9024937" cy="0"/>
          </a:xfrm>
          <a:prstGeom prst="line">
            <a:avLst/>
          </a:prstGeom>
          <a:solidFill>
            <a:srgbClr val="964DE0">
              <a:alpha val="50000"/>
            </a:srgbClr>
          </a:solidFill>
          <a:ln w="5292">
            <a:solidFill>
              <a:srgbClr val="FFFFFF">
                <a:alpha val="50000"/>
              </a:srgbClr>
            </a:solidFill>
            <a:prstDash val="solid"/>
            <a:headEnd type="none"/>
            <a:tailEnd type="none"/>
          </a:ln>
        </p:spPr>
      </p:sp>
      <p:sp>
        <p:nvSpPr>
          <p:cNvPr id="6" name="Text 3"/>
          <p:cNvSpPr/>
          <p:nvPr/>
        </p:nvSpPr>
        <p:spPr>
          <a:xfrm>
            <a:off x="190500" y="272673"/>
            <a:ext cx="4809939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dirty="0">
                <a:solidFill>
                  <a:srgbClr val="FFFFFF"/>
                </a:solidFill>
                <a:latin typeface="Helmet" pitchFamily="34" charset="0"/>
                <a:ea typeface="Helmet" pitchFamily="34" charset="-122"/>
                <a:cs typeface="Helmet" pitchFamily="34" charset="-120"/>
              </a:rPr>
              <a:t>INTRODUCTION TO DATA ANALYTICS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-174712" y="2123562"/>
            <a:ext cx="4858866" cy="895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506"/>
              </a:lnSpc>
            </a:pPr>
            <a:r>
              <a:rPr lang="en-US" sz="3200" b="1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INTRODUCTION TO MICROSOFT EXCEL</a:t>
            </a:r>
            <a:endParaRPr lang="en-US" sz="3188" dirty="0"/>
          </a:p>
        </p:txBody>
      </p:sp>
      <p:sp>
        <p:nvSpPr>
          <p:cNvPr id="8" name="Shape 5"/>
          <p:cNvSpPr/>
          <p:nvPr/>
        </p:nvSpPr>
        <p:spPr>
          <a:xfrm>
            <a:off x="8098321" y="0"/>
            <a:ext cx="1047750" cy="5143500"/>
          </a:xfrm>
          <a:prstGeom prst="roundRect">
            <a:avLst>
              <a:gd name="adj" fmla="val -87273"/>
            </a:avLst>
          </a:prstGeom>
          <a:solidFill>
            <a:srgbClr val="FFFFFF"/>
          </a:solidFill>
          <a:ln/>
        </p:spPr>
      </p:sp>
      <p:sp>
        <p:nvSpPr>
          <p:cNvPr id="9" name="Text 6"/>
          <p:cNvSpPr/>
          <p:nvPr/>
        </p:nvSpPr>
        <p:spPr>
          <a:xfrm>
            <a:off x="8400636" y="4106103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0" name="Text 7"/>
          <p:cNvSpPr/>
          <p:nvPr/>
        </p:nvSpPr>
        <p:spPr>
          <a:xfrm>
            <a:off x="8638761" y="4344228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1" name="Text 8"/>
          <p:cNvSpPr/>
          <p:nvPr/>
        </p:nvSpPr>
        <p:spPr>
          <a:xfrm>
            <a:off x="8280538" y="2071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2" name="Text 9"/>
          <p:cNvSpPr/>
          <p:nvPr/>
        </p:nvSpPr>
        <p:spPr>
          <a:xfrm>
            <a:off x="8518663" y="240196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pic>
        <p:nvPicPr>
          <p:cNvPr id="13" name="Image 0" descr="https://images.unsplash.com/photo-1658203897339-0b8c64a42fba?crop=entropy&amp;cs=tinysrgb&amp;fit=max&amp;fm=jpg&amp;ixid=M3wyMTIyMnwwfDF8c2VhcmNofDF8fEVYQ0VMfGVufDB8fHx8MTc1NTU3MTAxN3ww&amp;ixlib=rb-4.1.0&amp;q=80&amp;w=1080">    </p:cNvPr>
          <p:cNvPicPr>
            <a:picLocks noChangeAspect="1"/>
          </p:cNvPicPr>
          <p:nvPr/>
        </p:nvPicPr>
        <p:blipFill>
          <a:blip r:embed="rId1"/>
          <a:srcRect l="21190" r="21190" t="0" b="0"/>
          <a:stretch/>
        </p:blipFill>
        <p:spPr>
          <a:xfrm>
            <a:off x="4689489" y="-2073"/>
            <a:ext cx="4458615" cy="5211834"/>
          </a:xfrm>
          <a:prstGeom prst="rect">
            <a:avLst/>
          </a:prstGeom>
        </p:spPr>
      </p:pic>
      <p:pic>
        <p:nvPicPr>
          <p:cNvPr id="14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2600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6676" y="99150"/>
            <a:ext cx="9024937" cy="0"/>
          </a:xfrm>
          <a:prstGeom prst="line">
            <a:avLst/>
          </a:prstGeom>
          <a:solidFill>
            <a:srgbClr val="964DE0">
              <a:alpha val="50000"/>
            </a:srgbClr>
          </a:solidFill>
          <a:ln w="5292">
            <a:solidFill>
              <a:srgbClr val="FFFFFF">
                <a:alpha val="50000"/>
              </a:srgbClr>
            </a:solidFill>
            <a:prstDash val="solid"/>
            <a:headEnd type="none"/>
            <a:tailEnd type="none"/>
          </a:ln>
        </p:spPr>
      </p:sp>
      <p:sp>
        <p:nvSpPr>
          <p:cNvPr id="4" name="Shape 1"/>
          <p:cNvSpPr/>
          <p:nvPr/>
        </p:nvSpPr>
        <p:spPr>
          <a:xfrm>
            <a:off x="309563" y="5312569"/>
            <a:ext cx="9024937" cy="0"/>
          </a:xfrm>
          <a:prstGeom prst="line">
            <a:avLst/>
          </a:prstGeom>
          <a:solidFill>
            <a:srgbClr val="964DE0"/>
          </a:solidFill>
          <a:ln w="5292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58619" y="5050631"/>
            <a:ext cx="9024937" cy="0"/>
          </a:xfrm>
          <a:prstGeom prst="line">
            <a:avLst/>
          </a:prstGeom>
          <a:solidFill>
            <a:srgbClr val="964DE0">
              <a:alpha val="50000"/>
            </a:srgbClr>
          </a:solidFill>
          <a:ln w="5292">
            <a:solidFill>
              <a:srgbClr val="FFFFFF">
                <a:alpha val="50000"/>
              </a:srgbClr>
            </a:solidFill>
            <a:prstDash val="solid"/>
            <a:headEnd type="none"/>
            <a:tailEnd type="none"/>
          </a:ln>
        </p:spPr>
      </p:sp>
      <p:sp>
        <p:nvSpPr>
          <p:cNvPr id="6" name="Text 3"/>
          <p:cNvSpPr/>
          <p:nvPr/>
        </p:nvSpPr>
        <p:spPr>
          <a:xfrm>
            <a:off x="190500" y="272673"/>
            <a:ext cx="4809939" cy="11906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dirty="0">
                <a:solidFill>
                  <a:srgbClr val="FFFFFF"/>
                </a:solidFill>
                <a:latin typeface="Helmet" pitchFamily="34" charset="0"/>
                <a:ea typeface="Helmet" pitchFamily="34" charset="-122"/>
                <a:cs typeface="Helmet" pitchFamily="34" charset="-120"/>
              </a:rPr>
              <a:t>INTRODUCTION TO DATA ANALYTICS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-1231405" y="1884317"/>
            <a:ext cx="7251371" cy="942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7425"/>
              </a:lnSpc>
            </a:pPr>
            <a:r>
              <a:rPr lang="en-US" sz="68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Q &amp; A</a:t>
            </a:r>
            <a:endParaRPr lang="en-US" sz="6750" dirty="0"/>
          </a:p>
        </p:txBody>
      </p:sp>
      <p:sp>
        <p:nvSpPr>
          <p:cNvPr id="8" name="Shape 5"/>
          <p:cNvSpPr/>
          <p:nvPr/>
        </p:nvSpPr>
        <p:spPr>
          <a:xfrm>
            <a:off x="8098321" y="0"/>
            <a:ext cx="1047750" cy="5143500"/>
          </a:xfrm>
          <a:prstGeom prst="roundRect">
            <a:avLst>
              <a:gd name="adj" fmla="val -87273"/>
            </a:avLst>
          </a:prstGeom>
          <a:solidFill>
            <a:srgbClr val="FFFFFF"/>
          </a:solidFill>
          <a:ln/>
        </p:spPr>
      </p:sp>
      <p:sp>
        <p:nvSpPr>
          <p:cNvPr id="9" name="Text 6"/>
          <p:cNvSpPr/>
          <p:nvPr/>
        </p:nvSpPr>
        <p:spPr>
          <a:xfrm>
            <a:off x="8400636" y="4106103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0" name="Text 7"/>
          <p:cNvSpPr/>
          <p:nvPr/>
        </p:nvSpPr>
        <p:spPr>
          <a:xfrm>
            <a:off x="8638761" y="4344228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1" name="Text 8"/>
          <p:cNvSpPr/>
          <p:nvPr/>
        </p:nvSpPr>
        <p:spPr>
          <a:xfrm>
            <a:off x="8280538" y="2071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2" name="Text 9"/>
          <p:cNvSpPr/>
          <p:nvPr/>
        </p:nvSpPr>
        <p:spPr>
          <a:xfrm>
            <a:off x="8518663" y="240196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pic>
        <p:nvPicPr>
          <p:cNvPr id="13" name="Image 0" descr="https://images.unsplash.com/photo-1663465374413-83cba00bff6f?crop=entropy&amp;cs=tinysrgb&amp;fit=max&amp;fm=jpg&amp;ixid=M3wyMTIyMnwwfDF8c2VhcmNofDJ8fFFVRVNUSU9OJTIwTUFSS3xlbnwwfHx8fDE3NTU1NTQyMDB8MA&amp;ixlib=rb-4.1.0&amp;q=80&amp;w=1080">    </p:cNvPr>
          <p:cNvPicPr>
            <a:picLocks noChangeAspect="1"/>
          </p:cNvPicPr>
          <p:nvPr/>
        </p:nvPicPr>
        <p:blipFill>
          <a:blip r:embed="rId1"/>
          <a:srcRect l="1661" r="1661" t="0" b="0"/>
          <a:stretch/>
        </p:blipFill>
        <p:spPr>
          <a:xfrm>
            <a:off x="4121475" y="17864"/>
            <a:ext cx="4955400" cy="5125636"/>
          </a:xfrm>
          <a:prstGeom prst="rect">
            <a:avLst/>
          </a:prstGeom>
        </p:spPr>
      </p:pic>
      <p:pic>
        <p:nvPicPr>
          <p:cNvPr id="14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D0E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e77ace16-0c5d-4c12-bf3a-c8e5ee38c03e?pitch-bytes=1023888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2f9e2d8e-590b-4ba5-bf4d-045861e91daa?pitch-bytes=202963&amp;pitch-content-type=image%2F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144376" y="3373067"/>
            <a:ext cx="2856374" cy="457020"/>
          </a:xfrm>
          <a:prstGeom prst="rect">
            <a:avLst/>
          </a:prstGeom>
          <a:effectLst>
            <a:outerShdw sx="100000" sy="100000" kx="0" ky="0" algn="bl" rotWithShape="0" blurRad="152400" dist="50800" dir="3780000">
              <a:srgbClr val="000000">
                <a:alpha val="1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600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61e4318d-e5b4-427e-a3d1-5ec758b1b860?pitch-bytes=4185337&amp;pitch-content-type=image%2Fjpeg">    </p:cNvPr>
          <p:cNvPicPr>
            <a:picLocks noChangeAspect="1"/>
          </p:cNvPicPr>
          <p:nvPr/>
        </p:nvPicPr>
        <p:blipFill>
          <a:blip r:embed="rId1"/>
          <a:srcRect l="2218" r="37034" t="25288" b="20619"/>
          <a:stretch/>
        </p:blipFill>
        <p:spPr>
          <a:xfrm>
            <a:off x="5609957" y="494787"/>
            <a:ext cx="3272127" cy="3884937"/>
          </a:xfrm>
          <a:prstGeom prst="ellipse">
            <a:avLst/>
          </a:prstGeom>
        </p:spPr>
      </p:pic>
      <p:sp>
        <p:nvSpPr>
          <p:cNvPr id="4" name="Shape 0"/>
          <p:cNvSpPr/>
          <p:nvPr/>
        </p:nvSpPr>
        <p:spPr>
          <a:xfrm>
            <a:off x="56676" y="99150"/>
            <a:ext cx="9024937" cy="0"/>
          </a:xfrm>
          <a:prstGeom prst="line">
            <a:avLst/>
          </a:prstGeom>
          <a:solidFill>
            <a:srgbClr val="964DE0">
              <a:alpha val="50000"/>
            </a:srgbClr>
          </a:solidFill>
          <a:ln w="5292">
            <a:solidFill>
              <a:srgbClr val="FFFFFF">
                <a:alpha val="50000"/>
              </a:srgbClr>
            </a:solidFill>
            <a:prstDash val="solid"/>
            <a:headEnd type="none"/>
            <a:tailEnd type="none"/>
          </a:ln>
        </p:spPr>
      </p:sp>
      <p:sp>
        <p:nvSpPr>
          <p:cNvPr id="5" name="Shape 1"/>
          <p:cNvSpPr/>
          <p:nvPr/>
        </p:nvSpPr>
        <p:spPr>
          <a:xfrm>
            <a:off x="309563" y="5312569"/>
            <a:ext cx="9024937" cy="0"/>
          </a:xfrm>
          <a:prstGeom prst="line">
            <a:avLst/>
          </a:prstGeom>
          <a:solidFill>
            <a:srgbClr val="964DE0"/>
          </a:solidFill>
          <a:ln w="5292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2"/>
          <p:cNvSpPr/>
          <p:nvPr/>
        </p:nvSpPr>
        <p:spPr>
          <a:xfrm>
            <a:off x="58619" y="5050631"/>
            <a:ext cx="9024937" cy="0"/>
          </a:xfrm>
          <a:prstGeom prst="line">
            <a:avLst/>
          </a:prstGeom>
          <a:solidFill>
            <a:srgbClr val="964DE0">
              <a:alpha val="50000"/>
            </a:srgbClr>
          </a:solidFill>
          <a:ln w="5292">
            <a:solidFill>
              <a:srgbClr val="FFFFFF">
                <a:alpha val="50000"/>
              </a:srgbClr>
            </a:solidFill>
            <a:prstDash val="solid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5543768" y="477829"/>
            <a:ext cx="3393473" cy="3901895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FFFFFF">
                <a:alpha val="99000"/>
              </a:srgbClr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476250" y="476250"/>
            <a:ext cx="3330773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3000" b="1" spc="-30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LORRETA ANYIKA</a:t>
            </a:r>
            <a:endParaRPr lang="en-US" sz="3000" dirty="0"/>
          </a:p>
        </p:txBody>
      </p:sp>
      <p:sp>
        <p:nvSpPr>
          <p:cNvPr id="9" name="Text 5"/>
          <p:cNvSpPr/>
          <p:nvPr/>
        </p:nvSpPr>
        <p:spPr>
          <a:xfrm>
            <a:off x="666750" y="998758"/>
            <a:ext cx="4474611" cy="521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2040"/>
              </a:lnSpc>
              <a:buSzPct val="100000"/>
              <a:buChar char="•"/>
            </a:pPr>
            <a:r>
              <a:rPr lang="en-US" sz="1200" b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Data Analyst with a background in </a:t>
            </a:r>
            <a:pPr algn="l">
              <a:lnSpc>
                <a:spcPts val="2040"/>
              </a:lnSpc>
            </a:pPr>
            <a:r>
              <a:rPr lang="en-US" sz="1200" b="1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Computer Science and Statistics</a:t>
            </a:r>
            <a:pPr algn="l">
              <a:lnSpc>
                <a:spcPts val="2040"/>
              </a:lnSpc>
            </a:pPr>
            <a:r>
              <a:rPr lang="en-US" sz="1200" b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.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666750" y="1655887"/>
            <a:ext cx="4385314" cy="521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2040"/>
              </a:lnSpc>
              <a:buSzPct val="100000"/>
              <a:buChar char="•"/>
            </a:pPr>
            <a:r>
              <a:rPr lang="en-US" sz="1200" b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Founder of </a:t>
            </a:r>
            <a:pPr algn="l">
              <a:lnSpc>
                <a:spcPts val="2040"/>
              </a:lnSpc>
            </a:pPr>
            <a:r>
              <a:rPr lang="en-US" sz="1200" b="1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ALU Datatok</a:t>
            </a:r>
            <a:pPr algn="l">
              <a:lnSpc>
                <a:spcPts val="2040"/>
              </a:lnSpc>
            </a:pPr>
            <a:r>
              <a:rPr lang="en-US" sz="1200" b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, a student-focused data analytics learning platform.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666750" y="2310737"/>
            <a:ext cx="4474611" cy="521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2040"/>
              </a:lnSpc>
              <a:buSzPct val="100000"/>
              <a:buChar char="•"/>
            </a:pPr>
            <a:r>
              <a:rPr lang="en-US" sz="1200" b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Experience teaching </a:t>
            </a:r>
            <a:pPr algn="l">
              <a:lnSpc>
                <a:spcPts val="2040"/>
              </a:lnSpc>
            </a:pPr>
            <a:r>
              <a:rPr lang="en-US" sz="1200" b="1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Excel, SQL, and Python</a:t>
            </a:r>
            <a:pPr algn="l">
              <a:lnSpc>
                <a:spcPts val="2040"/>
              </a:lnSpc>
            </a:pPr>
            <a:r>
              <a:rPr lang="en-US" sz="1200" b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 to undergraduates and young professionals.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666750" y="3008169"/>
            <a:ext cx="4474611" cy="517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2040"/>
              </a:lnSpc>
              <a:buSzPct val="100000"/>
              <a:buChar char="•"/>
            </a:pPr>
            <a:r>
              <a:rPr lang="en-US" sz="1200" b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Passionate about </a:t>
            </a:r>
            <a:pPr algn="l">
              <a:lnSpc>
                <a:spcPts val="2040"/>
              </a:lnSpc>
            </a:pPr>
            <a:r>
              <a:rPr lang="en-US" sz="1200" b="1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helping enthusiasts transition into data careers</a:t>
            </a:r>
            <a:endParaRPr lang="en-US" sz="1200" dirty="0"/>
          </a:p>
        </p:txBody>
      </p:sp>
      <p:sp>
        <p:nvSpPr>
          <p:cNvPr id="13" name="Text 9"/>
          <p:cNvSpPr/>
          <p:nvPr/>
        </p:nvSpPr>
        <p:spPr>
          <a:xfrm>
            <a:off x="666750" y="3668635"/>
            <a:ext cx="4474611" cy="258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40"/>
              </a:lnSpc>
            </a:pPr>
            <a:r>
              <a:rPr lang="en-US" sz="1200" b="0" i="1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Lorreta Anyika across all socials. Let's connect!</a:t>
            </a:r>
            <a:endParaRPr lang="en-US" sz="1200" dirty="0"/>
          </a:p>
        </p:txBody>
      </p:sp>
      <p:pic>
        <p:nvPicPr>
          <p:cNvPr id="14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600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6676" y="99150"/>
            <a:ext cx="9024937" cy="0"/>
          </a:xfrm>
          <a:prstGeom prst="line">
            <a:avLst/>
          </a:prstGeom>
          <a:solidFill>
            <a:srgbClr val="964DE0">
              <a:alpha val="50000"/>
            </a:srgbClr>
          </a:solidFill>
          <a:ln w="5292">
            <a:solidFill>
              <a:srgbClr val="FFFFFF">
                <a:alpha val="50000"/>
              </a:srgbClr>
            </a:solidFill>
            <a:prstDash val="solid"/>
            <a:headEnd type="none"/>
            <a:tailEnd type="none"/>
          </a:ln>
        </p:spPr>
      </p:sp>
      <p:sp>
        <p:nvSpPr>
          <p:cNvPr id="4" name="Shape 1"/>
          <p:cNvSpPr/>
          <p:nvPr/>
        </p:nvSpPr>
        <p:spPr>
          <a:xfrm>
            <a:off x="309563" y="5312569"/>
            <a:ext cx="9024937" cy="0"/>
          </a:xfrm>
          <a:prstGeom prst="line">
            <a:avLst/>
          </a:prstGeom>
          <a:solidFill>
            <a:srgbClr val="964DE0"/>
          </a:solidFill>
          <a:ln w="5292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58619" y="5050631"/>
            <a:ext cx="9024937" cy="0"/>
          </a:xfrm>
          <a:prstGeom prst="line">
            <a:avLst/>
          </a:prstGeom>
          <a:solidFill>
            <a:srgbClr val="964DE0">
              <a:alpha val="50000"/>
            </a:srgbClr>
          </a:solidFill>
          <a:ln w="5292">
            <a:solidFill>
              <a:srgbClr val="FFFFFF">
                <a:alpha val="50000"/>
              </a:srgbClr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188403" y="2289450"/>
            <a:ext cx="2857500" cy="2618086"/>
          </a:xfrm>
          <a:prstGeom prst="roundRect">
            <a:avLst>
              <a:gd name="adj" fmla="val 982"/>
            </a:avLst>
          </a:prstGeom>
          <a:solidFill>
            <a:srgbClr val="964DE0"/>
          </a:solidFill>
          <a:ln/>
          <a:effectLst>
            <a:outerShdw sx="100000" sy="100000" kx="0" ky="0" algn="bl" rotWithShape="0" blurRad="127000" dist="38100" dir="3600000">
              <a:srgbClr val="000000">
                <a:alpha val="15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309258" y="2800922"/>
            <a:ext cx="2455757" cy="7830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60"/>
              </a:lnSpc>
            </a:pPr>
            <a:r>
              <a:rPr lang="en-US" sz="1800" b="1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Foundations of Data Analytics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3161503" y="2289625"/>
            <a:ext cx="2857500" cy="2618086"/>
          </a:xfrm>
          <a:prstGeom prst="roundRect">
            <a:avLst>
              <a:gd name="adj" fmla="val 982"/>
            </a:avLst>
          </a:prstGeom>
          <a:solidFill>
            <a:srgbClr val="964DE0">
              <a:alpha val="85000"/>
            </a:srgbClr>
          </a:solidFill>
          <a:ln/>
          <a:effectLst>
            <a:outerShdw sx="100000" sy="100000" kx="0" ky="0" algn="bl" rotWithShape="0" blurRad="127000" dist="38100" dir="3600000">
              <a:srgbClr val="000000">
                <a:alpha val="15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6134603" y="2289625"/>
            <a:ext cx="2857500" cy="2618086"/>
          </a:xfrm>
          <a:prstGeom prst="roundRect">
            <a:avLst>
              <a:gd name="adj" fmla="val 982"/>
            </a:avLst>
          </a:prstGeom>
          <a:solidFill>
            <a:srgbClr val="964DE0">
              <a:alpha val="70000"/>
            </a:srgbClr>
          </a:solidFill>
          <a:ln/>
          <a:effectLst>
            <a:outerShdw sx="100000" sy="100000" kx="0" ky="0" algn="bl" rotWithShape="0" blurRad="127000" dist="38100" dir="3600000">
              <a:srgbClr val="000000">
                <a:alpha val="15000"/>
              </a:srgbClr>
            </a:outerShdw>
          </a:effectLst>
        </p:spPr>
        <p:txBody>
          <a:bodyPr wrap="square" lIns="158750" tIns="309080" rIns="158750" bIns="309080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0" name="Text 7"/>
          <p:cNvSpPr/>
          <p:nvPr/>
        </p:nvSpPr>
        <p:spPr>
          <a:xfrm>
            <a:off x="784750" y="797201"/>
            <a:ext cx="8803556" cy="44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506"/>
              </a:lnSpc>
            </a:pPr>
            <a:r>
              <a:rPr lang="en-US" sz="32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LEARNING OBJECTIVES FOR TODAY</a:t>
            </a:r>
            <a:endParaRPr lang="en-US" sz="3188" dirty="0"/>
          </a:p>
        </p:txBody>
      </p:sp>
      <p:sp>
        <p:nvSpPr>
          <p:cNvPr id="11" name="Text 8"/>
          <p:cNvSpPr/>
          <p:nvPr/>
        </p:nvSpPr>
        <p:spPr>
          <a:xfrm>
            <a:off x="383801" y="2352261"/>
            <a:ext cx="2381250" cy="445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506"/>
              </a:lnSpc>
            </a:pPr>
            <a:r>
              <a:rPr lang="en-US" sz="32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01</a:t>
            </a:r>
            <a:endParaRPr lang="en-US" sz="3188" dirty="0"/>
          </a:p>
        </p:txBody>
      </p:sp>
      <p:sp>
        <p:nvSpPr>
          <p:cNvPr id="12" name="Text 9"/>
          <p:cNvSpPr/>
          <p:nvPr/>
        </p:nvSpPr>
        <p:spPr>
          <a:xfrm>
            <a:off x="3287660" y="2352261"/>
            <a:ext cx="2381250" cy="445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506"/>
              </a:lnSpc>
            </a:pPr>
            <a:r>
              <a:rPr lang="en-US" sz="32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02</a:t>
            </a:r>
            <a:endParaRPr lang="en-US" sz="3188" dirty="0"/>
          </a:p>
        </p:txBody>
      </p:sp>
      <p:sp>
        <p:nvSpPr>
          <p:cNvPr id="13" name="Text 10"/>
          <p:cNvSpPr/>
          <p:nvPr/>
        </p:nvSpPr>
        <p:spPr>
          <a:xfrm>
            <a:off x="6324040" y="2352261"/>
            <a:ext cx="2381250" cy="445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506"/>
              </a:lnSpc>
            </a:pPr>
            <a:r>
              <a:rPr lang="en-US" sz="32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03</a:t>
            </a:r>
            <a:endParaRPr lang="en-US" sz="3188" dirty="0"/>
          </a:p>
        </p:txBody>
      </p:sp>
      <p:sp>
        <p:nvSpPr>
          <p:cNvPr id="14" name="Text 11"/>
          <p:cNvSpPr/>
          <p:nvPr/>
        </p:nvSpPr>
        <p:spPr>
          <a:xfrm>
            <a:off x="185019" y="3621904"/>
            <a:ext cx="2662070" cy="1035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2040"/>
              </a:lnSpc>
              <a:buSzPct val="100000"/>
              <a:buChar char="•"/>
            </a:pPr>
            <a:r>
              <a:rPr lang="en-US" sz="1200" b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1. Define Data Analytics and its importance</a:t>
            </a:r>
            <a:endParaRPr lang="en-US" sz="1200" dirty="0"/>
          </a:p>
          <a:p>
            <a:pPr algn="l" marL="190500" indent="-190500">
              <a:lnSpc>
                <a:spcPts val="2040"/>
              </a:lnSpc>
              <a:buSzPct val="100000"/>
              <a:buChar char="☐"/>
            </a:pPr>
            <a:r>
              <a:rPr lang="en-US" sz="1200" b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2. Differentiate between data, information, and insights</a:t>
            </a: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3434379" y="2908537"/>
            <a:ext cx="2277722" cy="388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60"/>
              </a:lnSpc>
            </a:pPr>
            <a:r>
              <a:rPr lang="en-US" sz="1800" b="1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Core Concepts</a:t>
            </a:r>
            <a:endParaRPr lang="en-US" sz="975" dirty="0"/>
          </a:p>
        </p:txBody>
      </p:sp>
      <p:sp>
        <p:nvSpPr>
          <p:cNvPr id="16" name="Text 13"/>
          <p:cNvSpPr/>
          <p:nvPr/>
        </p:nvSpPr>
        <p:spPr>
          <a:xfrm>
            <a:off x="3285292" y="3698393"/>
            <a:ext cx="2733322" cy="1035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40"/>
              </a:lnSpc>
            </a:pPr>
            <a:r>
              <a:rPr lang="en-US" sz="1200" b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1. Types of data</a:t>
            </a:r>
            <a:endParaRPr lang="en-US" sz="975" dirty="0"/>
          </a:p>
          <a:p>
            <a:pPr algn="l">
              <a:lnSpc>
                <a:spcPts val="2040"/>
              </a:lnSpc>
            </a:pPr>
            <a:r>
              <a:rPr lang="en-US" sz="1200" b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2. Data formats</a:t>
            </a:r>
            <a:endParaRPr lang="en-US" sz="975" dirty="0"/>
          </a:p>
          <a:p>
            <a:pPr algn="l">
              <a:lnSpc>
                <a:spcPts val="2040"/>
              </a:lnSpc>
            </a:pPr>
            <a:r>
              <a:rPr lang="en-US" sz="1200" b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3. Types of data analytics</a:t>
            </a:r>
            <a:endParaRPr lang="en-US" sz="975" dirty="0"/>
          </a:p>
          <a:p>
            <a:pPr algn="l">
              <a:lnSpc>
                <a:spcPts val="2040"/>
              </a:lnSpc>
            </a:pPr>
            <a:r>
              <a:rPr lang="en-US" sz="1200" b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4. Data analysis process</a:t>
            </a:r>
            <a:endParaRPr lang="en-US" sz="975" dirty="0"/>
          </a:p>
        </p:txBody>
      </p:sp>
      <p:sp>
        <p:nvSpPr>
          <p:cNvPr id="17" name="Text 14"/>
          <p:cNvSpPr/>
          <p:nvPr/>
        </p:nvSpPr>
        <p:spPr>
          <a:xfrm>
            <a:off x="6290671" y="3002446"/>
            <a:ext cx="2381250" cy="388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60"/>
              </a:lnSpc>
            </a:pPr>
            <a:r>
              <a:rPr lang="en-US" sz="1800" b="1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Introduction to Excel</a:t>
            </a:r>
            <a:endParaRPr lang="en-US" sz="975" dirty="0"/>
          </a:p>
        </p:txBody>
      </p:sp>
      <p:sp>
        <p:nvSpPr>
          <p:cNvPr id="18" name="Text 15"/>
          <p:cNvSpPr/>
          <p:nvPr/>
        </p:nvSpPr>
        <p:spPr>
          <a:xfrm>
            <a:off x="6290671" y="3697538"/>
            <a:ext cx="2381250" cy="1035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40"/>
              </a:lnSpc>
            </a:pPr>
            <a:r>
              <a:rPr lang="en-US" sz="1200" b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1.Why Excel? </a:t>
            </a:r>
            <a:endParaRPr lang="en-US" sz="975" dirty="0"/>
          </a:p>
          <a:p>
            <a:pPr algn="l">
              <a:lnSpc>
                <a:spcPts val="2040"/>
              </a:lnSpc>
            </a:pPr>
            <a:r>
              <a:rPr lang="en-US" sz="1200" b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2.Overview and Navigation of the Excel interface</a:t>
            </a:r>
            <a:endParaRPr lang="en-US" sz="975" dirty="0"/>
          </a:p>
          <a:p>
            <a:pPr algn="l">
              <a:lnSpc>
                <a:spcPts val="2040"/>
              </a:lnSpc>
            </a:pPr>
            <a:r>
              <a:rPr lang="en-US" sz="1200" b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3. Simple calculation</a:t>
            </a:r>
            <a:pPr algn="l">
              <a:lnSpc>
                <a:spcPts val="1785"/>
              </a:lnSpc>
            </a:pPr>
            <a:r>
              <a:rPr lang="en-US" sz="1000" b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s</a:t>
            </a:r>
            <a:endParaRPr lang="en-US" sz="975" dirty="0"/>
          </a:p>
        </p:txBody>
      </p:sp>
      <p:sp>
        <p:nvSpPr>
          <p:cNvPr id="19" name="Text 16"/>
          <p:cNvSpPr/>
          <p:nvPr/>
        </p:nvSpPr>
        <p:spPr>
          <a:xfrm>
            <a:off x="190500" y="272673"/>
            <a:ext cx="4809939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dirty="0">
                <a:solidFill>
                  <a:srgbClr val="FFFFFF"/>
                </a:solidFill>
                <a:latin typeface="Helmet" pitchFamily="34" charset="0"/>
                <a:ea typeface="Helmet" pitchFamily="34" charset="-122"/>
                <a:cs typeface="Helmet" pitchFamily="34" charset="-120"/>
              </a:rPr>
              <a:t>INTRODUCTION TO DATA ANALYTICS</a:t>
            </a:r>
            <a:endParaRPr lang="en-US" sz="750" dirty="0"/>
          </a:p>
        </p:txBody>
      </p:sp>
      <p:pic>
        <p:nvPicPr>
          <p:cNvPr id="20" name="Image 0" descr="https://pitch-assets-ccb95893-de3f-4266-973c-20049231b248.s3.eu-west-1.amazonaws.com/try-pitch-pdf-export-logo.svg">
            <a:hlinkClick r:id="rId3" tooltip=""/>
      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2600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6676" y="99150"/>
            <a:ext cx="9024937" cy="0"/>
          </a:xfrm>
          <a:prstGeom prst="line">
            <a:avLst/>
          </a:prstGeom>
          <a:solidFill>
            <a:srgbClr val="964DE0">
              <a:alpha val="50000"/>
            </a:srgbClr>
          </a:solidFill>
          <a:ln w="5292">
            <a:solidFill>
              <a:srgbClr val="FFFFFF">
                <a:alpha val="50000"/>
              </a:srgbClr>
            </a:solidFill>
            <a:prstDash val="solid"/>
            <a:headEnd type="none"/>
            <a:tailEnd type="none"/>
          </a:ln>
        </p:spPr>
      </p:sp>
      <p:sp>
        <p:nvSpPr>
          <p:cNvPr id="4" name="Shape 1"/>
          <p:cNvSpPr/>
          <p:nvPr/>
        </p:nvSpPr>
        <p:spPr>
          <a:xfrm>
            <a:off x="309563" y="5312569"/>
            <a:ext cx="9024937" cy="0"/>
          </a:xfrm>
          <a:prstGeom prst="line">
            <a:avLst/>
          </a:prstGeom>
          <a:solidFill>
            <a:srgbClr val="964DE0"/>
          </a:solidFill>
          <a:ln w="5292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58619" y="5050631"/>
            <a:ext cx="9024937" cy="0"/>
          </a:xfrm>
          <a:prstGeom prst="line">
            <a:avLst/>
          </a:prstGeom>
          <a:solidFill>
            <a:srgbClr val="964DE0">
              <a:alpha val="50000"/>
            </a:srgbClr>
          </a:solidFill>
          <a:ln w="5292">
            <a:solidFill>
              <a:srgbClr val="FFFFFF">
                <a:alpha val="50000"/>
              </a:srgbClr>
            </a:solidFill>
            <a:prstDash val="solid"/>
            <a:headEnd type="none"/>
            <a:tailEnd type="none"/>
          </a:ln>
        </p:spPr>
      </p:sp>
      <p:sp>
        <p:nvSpPr>
          <p:cNvPr id="6" name="Text 3"/>
          <p:cNvSpPr/>
          <p:nvPr/>
        </p:nvSpPr>
        <p:spPr>
          <a:xfrm>
            <a:off x="784750" y="797201"/>
            <a:ext cx="8803557" cy="44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506"/>
              </a:lnSpc>
            </a:pPr>
            <a:r>
              <a:rPr lang="en-US" sz="32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FOUNDATIONS OF DATA ANALYTICS</a:t>
            </a:r>
            <a:endParaRPr lang="en-US" sz="3188" dirty="0"/>
          </a:p>
        </p:txBody>
      </p:sp>
      <p:sp>
        <p:nvSpPr>
          <p:cNvPr id="7" name="Text 4"/>
          <p:cNvSpPr/>
          <p:nvPr/>
        </p:nvSpPr>
        <p:spPr>
          <a:xfrm>
            <a:off x="882366" y="1805609"/>
            <a:ext cx="5073086" cy="44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3506"/>
              </a:lnSpc>
              <a:buSzPct val="100000"/>
              <a:buFont typeface="+mj-lt"/>
              <a:buAutoNum type="arabicPeriod" startAt="1"/>
            </a:pPr>
            <a:r>
              <a:rPr lang="en-US" sz="32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What is Data Analytics?</a:t>
            </a:r>
            <a:endParaRPr lang="en-US" sz="3188" dirty="0"/>
          </a:p>
        </p:txBody>
      </p:sp>
      <p:sp>
        <p:nvSpPr>
          <p:cNvPr id="8" name="Text 5"/>
          <p:cNvSpPr/>
          <p:nvPr/>
        </p:nvSpPr>
        <p:spPr>
          <a:xfrm>
            <a:off x="190500" y="272673"/>
            <a:ext cx="4809939" cy="11906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dirty="0">
                <a:solidFill>
                  <a:srgbClr val="FFFFFF"/>
                </a:solidFill>
                <a:latin typeface="Helmet" pitchFamily="34" charset="0"/>
                <a:ea typeface="Helmet" pitchFamily="34" charset="-122"/>
                <a:cs typeface="Helmet" pitchFamily="34" charset="-120"/>
              </a:rPr>
              <a:t>INTRODUCTION TO DATA ANALYTICS</a:t>
            </a:r>
            <a:endParaRPr lang="en-US" sz="750" dirty="0"/>
          </a:p>
        </p:txBody>
      </p:sp>
      <p:sp>
        <p:nvSpPr>
          <p:cNvPr id="9" name="Text 6"/>
          <p:cNvSpPr/>
          <p:nvPr/>
        </p:nvSpPr>
        <p:spPr>
          <a:xfrm>
            <a:off x="882366" y="2252623"/>
            <a:ext cx="5073086" cy="1781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3506"/>
              </a:lnSpc>
              <a:buSzPct val="100000"/>
              <a:buFont typeface="+mj-lt"/>
              <a:buAutoNum type="arabicPeriod" startAt="1"/>
            </a:pPr>
            <a:r>
              <a:rPr lang="en-US" sz="32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Who is a data analyst?</a:t>
            </a:r>
            <a:endParaRPr lang="en-US" sz="3188" dirty="0"/>
          </a:p>
          <a:p>
            <a:pPr algn="l" marL="190500" indent="-190500">
              <a:lnSpc>
                <a:spcPts val="3506"/>
              </a:lnSpc>
              <a:buSzPct val="100000"/>
              <a:buFont typeface="+mj-lt"/>
              <a:buAutoNum type="arabicPeriod" startAt="1"/>
            </a:pPr>
            <a:r>
              <a:rPr lang="en-US" sz="32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Is data analysis for me?</a:t>
            </a:r>
            <a:endParaRPr lang="en-US" sz="3188" dirty="0"/>
          </a:p>
          <a:p>
            <a:pPr algn="l" marL="190500" indent="-190500">
              <a:lnSpc>
                <a:spcPts val="3506"/>
              </a:lnSpc>
              <a:buSzPct val="100000"/>
              <a:buFont typeface="+mj-lt"/>
              <a:buAutoNum type="arabicPeriod" startAt="1"/>
            </a:pPr>
            <a:r>
              <a:rPr lang="en-US" sz="32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Best practices for me to grow?</a:t>
            </a:r>
            <a:endParaRPr lang="en-US" sz="3188" dirty="0"/>
          </a:p>
        </p:txBody>
      </p:sp>
      <p:sp>
        <p:nvSpPr>
          <p:cNvPr id="10" name="Text 7"/>
          <p:cNvSpPr/>
          <p:nvPr/>
        </p:nvSpPr>
        <p:spPr>
          <a:xfrm>
            <a:off x="2878474" y="1358102"/>
            <a:ext cx="5073086" cy="44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506"/>
              </a:lnSpc>
            </a:pPr>
            <a:r>
              <a:rPr lang="en-US" sz="3200" b="0" i="1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FAQs</a:t>
            </a:r>
            <a:endParaRPr lang="en-US" sz="3188" dirty="0"/>
          </a:p>
        </p:txBody>
      </p:sp>
      <p:sp>
        <p:nvSpPr>
          <p:cNvPr id="11" name="Shape 8"/>
          <p:cNvSpPr/>
          <p:nvPr/>
        </p:nvSpPr>
        <p:spPr>
          <a:xfrm>
            <a:off x="8098321" y="0"/>
            <a:ext cx="1047750" cy="5143500"/>
          </a:xfrm>
          <a:prstGeom prst="roundRect">
            <a:avLst>
              <a:gd name="adj" fmla="val -87273"/>
            </a:avLst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8280538" y="2071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3" name="Text 10"/>
          <p:cNvSpPr/>
          <p:nvPr/>
        </p:nvSpPr>
        <p:spPr>
          <a:xfrm>
            <a:off x="8518663" y="240196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4" name="Text 11"/>
          <p:cNvSpPr/>
          <p:nvPr/>
        </p:nvSpPr>
        <p:spPr>
          <a:xfrm>
            <a:off x="8400636" y="4106103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5" name="Text 12"/>
          <p:cNvSpPr/>
          <p:nvPr/>
        </p:nvSpPr>
        <p:spPr>
          <a:xfrm>
            <a:off x="8638761" y="4344228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pic>
        <p:nvPicPr>
          <p:cNvPr id="16" name="Image 0" descr="https://pitch-assets-ccb95893-de3f-4266-973c-20049231b248.s3.eu-west-1.amazonaws.com/try-pitch-pdf-export-logo.svg">
            <a:hlinkClick r:id="rId3" tooltip=""/>
      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2600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6676" y="99150"/>
            <a:ext cx="9024937" cy="0"/>
          </a:xfrm>
          <a:prstGeom prst="line">
            <a:avLst/>
          </a:prstGeom>
          <a:solidFill>
            <a:srgbClr val="964DE0">
              <a:alpha val="50000"/>
            </a:srgbClr>
          </a:solidFill>
          <a:ln w="5292">
            <a:solidFill>
              <a:srgbClr val="FFFFFF">
                <a:alpha val="50000"/>
              </a:srgbClr>
            </a:solidFill>
            <a:prstDash val="solid"/>
            <a:headEnd type="none"/>
            <a:tailEnd type="none"/>
          </a:ln>
        </p:spPr>
      </p:sp>
      <p:sp>
        <p:nvSpPr>
          <p:cNvPr id="4" name="Shape 1"/>
          <p:cNvSpPr/>
          <p:nvPr/>
        </p:nvSpPr>
        <p:spPr>
          <a:xfrm>
            <a:off x="309563" y="5312569"/>
            <a:ext cx="9024937" cy="0"/>
          </a:xfrm>
          <a:prstGeom prst="line">
            <a:avLst/>
          </a:prstGeom>
          <a:solidFill>
            <a:srgbClr val="964DE0"/>
          </a:solidFill>
          <a:ln w="5292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58619" y="5050631"/>
            <a:ext cx="9024937" cy="0"/>
          </a:xfrm>
          <a:prstGeom prst="line">
            <a:avLst/>
          </a:prstGeom>
          <a:solidFill>
            <a:srgbClr val="964DE0">
              <a:alpha val="50000"/>
            </a:srgbClr>
          </a:solidFill>
          <a:ln w="5292">
            <a:solidFill>
              <a:srgbClr val="FFFFFF">
                <a:alpha val="50000"/>
              </a:srgbClr>
            </a:solidFill>
            <a:prstDash val="solid"/>
            <a:headEnd type="none"/>
            <a:tailEnd type="none"/>
          </a:ln>
        </p:spPr>
      </p:sp>
      <p:sp>
        <p:nvSpPr>
          <p:cNvPr id="6" name="Text 3"/>
          <p:cNvSpPr/>
          <p:nvPr/>
        </p:nvSpPr>
        <p:spPr>
          <a:xfrm>
            <a:off x="865801" y="629478"/>
            <a:ext cx="5073086" cy="447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3506"/>
              </a:lnSpc>
              <a:buSzPct val="100000"/>
              <a:buFont typeface="+mj-lt"/>
              <a:buAutoNum type="arabicPeriod" startAt="1"/>
            </a:pPr>
            <a:r>
              <a:rPr lang="en-US" sz="32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What is Data Analytics?</a:t>
            </a:r>
            <a:endParaRPr lang="en-US" sz="3188" dirty="0"/>
          </a:p>
        </p:txBody>
      </p:sp>
      <p:sp>
        <p:nvSpPr>
          <p:cNvPr id="7" name="Text 4"/>
          <p:cNvSpPr/>
          <p:nvPr/>
        </p:nvSpPr>
        <p:spPr>
          <a:xfrm>
            <a:off x="190500" y="272673"/>
            <a:ext cx="4809939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dirty="0">
                <a:solidFill>
                  <a:srgbClr val="FFFFFF"/>
                </a:solidFill>
                <a:latin typeface="Helmet" pitchFamily="34" charset="0"/>
                <a:ea typeface="Helmet" pitchFamily="34" charset="-122"/>
                <a:cs typeface="Helmet" pitchFamily="34" charset="-120"/>
              </a:rPr>
              <a:t>INTRODUCTION TO DATA ANALYTICS</a:t>
            </a: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186627" y="1468169"/>
            <a:ext cx="7631999" cy="510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80"/>
              </a:lnSpc>
            </a:pPr>
            <a:r>
              <a:rPr lang="en-US" sz="18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The process of </a:t>
            </a:r>
            <a:pPr algn="l">
              <a:lnSpc>
                <a:spcPts val="1980"/>
              </a:lnSpc>
            </a:pPr>
            <a:r>
              <a:rPr lang="en-US" sz="1800" b="1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collecting, cleaning, and analyzing data</a:t>
            </a:r>
            <a:pPr algn="l">
              <a:lnSpc>
                <a:spcPts val="1980"/>
              </a:lnSpc>
            </a:pPr>
            <a:r>
              <a:rPr lang="en-US" sz="18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 to discover patterns and trends.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184556" y="2062446"/>
            <a:ext cx="7714134" cy="510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80"/>
              </a:lnSpc>
            </a:pPr>
            <a:r>
              <a:rPr lang="en-US" sz="1800" b="1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Importance:</a:t>
            </a:r>
            <a:pPr algn="l">
              <a:lnSpc>
                <a:spcPts val="1980"/>
              </a:lnSpc>
            </a:pPr>
            <a:r>
              <a:rPr lang="en-US" sz="18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 Improves efficiency, identifies opportunities &amp; risks, drives innovation and growth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8098321" y="0"/>
            <a:ext cx="1047750" cy="5143500"/>
          </a:xfrm>
          <a:prstGeom prst="roundRect">
            <a:avLst>
              <a:gd name="adj" fmla="val -87273"/>
            </a:avLst>
          </a:prstGeom>
          <a:solidFill>
            <a:srgbClr val="FFFFFF"/>
          </a:solidFill>
          <a:ln/>
        </p:spPr>
      </p:sp>
      <p:sp>
        <p:nvSpPr>
          <p:cNvPr id="11" name="Text 8"/>
          <p:cNvSpPr/>
          <p:nvPr/>
        </p:nvSpPr>
        <p:spPr>
          <a:xfrm>
            <a:off x="8400636" y="4106103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2" name="Text 9"/>
          <p:cNvSpPr/>
          <p:nvPr/>
        </p:nvSpPr>
        <p:spPr>
          <a:xfrm>
            <a:off x="8638761" y="4344228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3" name="Text 10"/>
          <p:cNvSpPr/>
          <p:nvPr/>
        </p:nvSpPr>
        <p:spPr>
          <a:xfrm>
            <a:off x="8280538" y="2071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4" name="Text 11"/>
          <p:cNvSpPr/>
          <p:nvPr/>
        </p:nvSpPr>
        <p:spPr>
          <a:xfrm>
            <a:off x="8518663" y="240196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5" name="Text 12"/>
          <p:cNvSpPr/>
          <p:nvPr/>
        </p:nvSpPr>
        <p:spPr>
          <a:xfrm>
            <a:off x="188429" y="3265418"/>
            <a:ext cx="1801467" cy="1171989"/>
          </a:xfrm>
          <a:prstGeom prst="ellipse">
            <a:avLst/>
          </a:prstGeom>
          <a:solidFill>
            <a:srgbClr val="FFFFFF"/>
          </a:solidFill>
          <a:ln/>
        </p:spPr>
        <p:txBody>
          <a:bodyPr wrap="square" lIns="100082" tIns="138360" rIns="100082" bIns="138360" rtlCol="0" anchor="ctr"/>
          <a:lstStyle/>
          <a:p>
            <a:pPr algn="ctr">
              <a:lnSpc>
                <a:spcPts val="3060"/>
              </a:lnSpc>
            </a:pPr>
            <a:r>
              <a:rPr lang="en-US" sz="1800" b="1" dirty="0">
                <a:solidFill>
                  <a:srgbClr val="26004D"/>
                </a:solidFill>
              </a:rPr>
              <a:t>Descriptive </a:t>
            </a:r>
            <a:endParaRPr lang="en-US" sz="975" dirty="0"/>
          </a:p>
        </p:txBody>
      </p:sp>
      <p:sp>
        <p:nvSpPr>
          <p:cNvPr id="16" name="Text 13"/>
          <p:cNvSpPr/>
          <p:nvPr/>
        </p:nvSpPr>
        <p:spPr>
          <a:xfrm>
            <a:off x="2248728" y="3329609"/>
            <a:ext cx="1660663" cy="1107799"/>
          </a:xfrm>
          <a:prstGeom prst="ellipse">
            <a:avLst/>
          </a:prstGeom>
          <a:solidFill>
            <a:srgbClr val="FFFFFF"/>
          </a:solidFill>
          <a:ln/>
        </p:spPr>
        <p:txBody>
          <a:bodyPr wrap="square" lIns="92259" tIns="130782" rIns="92259" bIns="130782" rtlCol="0" anchor="ctr"/>
          <a:lstStyle/>
          <a:p>
            <a:pPr algn="ctr">
              <a:lnSpc>
                <a:spcPts val="3060"/>
              </a:lnSpc>
            </a:pPr>
            <a:r>
              <a:rPr lang="en-US" sz="1800" b="1" dirty="0">
                <a:solidFill>
                  <a:srgbClr val="26004D"/>
                </a:solidFill>
              </a:rPr>
              <a:t>Diagnostic</a:t>
            </a:r>
            <a:endParaRPr lang="en-US" sz="975" dirty="0"/>
          </a:p>
        </p:txBody>
      </p:sp>
      <p:sp>
        <p:nvSpPr>
          <p:cNvPr id="17" name="Text 14"/>
          <p:cNvSpPr/>
          <p:nvPr/>
        </p:nvSpPr>
        <p:spPr>
          <a:xfrm>
            <a:off x="4077114" y="3319255"/>
            <a:ext cx="1726738" cy="1118152"/>
          </a:xfrm>
          <a:prstGeom prst="ellipse">
            <a:avLst/>
          </a:prstGeom>
          <a:solidFill>
            <a:srgbClr val="FFFFFF"/>
          </a:solidFill>
          <a:ln/>
        </p:spPr>
        <p:txBody>
          <a:bodyPr wrap="square" lIns="95930" tIns="132004" rIns="95930" bIns="132004" rtlCol="0" anchor="ctr"/>
          <a:lstStyle/>
          <a:p>
            <a:pPr algn="ctr">
              <a:lnSpc>
                <a:spcPts val="3060"/>
              </a:lnSpc>
            </a:pPr>
            <a:r>
              <a:rPr lang="en-US" sz="1800" b="1" dirty="0">
                <a:solidFill>
                  <a:srgbClr val="26004D"/>
                </a:solidFill>
              </a:rPr>
              <a:t>Predictive</a:t>
            </a:r>
            <a:endParaRPr lang="en-US" sz="975" dirty="0"/>
          </a:p>
        </p:txBody>
      </p:sp>
      <p:sp>
        <p:nvSpPr>
          <p:cNvPr id="18" name="Text 15"/>
          <p:cNvSpPr/>
          <p:nvPr/>
        </p:nvSpPr>
        <p:spPr>
          <a:xfrm>
            <a:off x="5980043" y="3300620"/>
            <a:ext cx="1917424" cy="1102349"/>
          </a:xfrm>
          <a:prstGeom prst="ellipse">
            <a:avLst/>
          </a:prstGeom>
          <a:solidFill>
            <a:srgbClr val="FFFFFF"/>
          </a:solidFill>
          <a:ln/>
        </p:spPr>
        <p:txBody>
          <a:bodyPr wrap="square" lIns="106524" tIns="130138" rIns="106524" bIns="130138" rtlCol="0" anchor="ctr"/>
          <a:lstStyle/>
          <a:p>
            <a:pPr algn="ctr">
              <a:lnSpc>
                <a:spcPts val="3060"/>
              </a:lnSpc>
            </a:pPr>
            <a:r>
              <a:rPr lang="en-US" sz="1800" b="1" dirty="0">
                <a:solidFill>
                  <a:srgbClr val="26004D"/>
                </a:solidFill>
              </a:rPr>
              <a:t>Prescriptive</a:t>
            </a:r>
            <a:endParaRPr lang="en-US" sz="975" dirty="0"/>
          </a:p>
        </p:txBody>
      </p:sp>
      <p:sp>
        <p:nvSpPr>
          <p:cNvPr id="19" name="Text 16"/>
          <p:cNvSpPr/>
          <p:nvPr/>
        </p:nvSpPr>
        <p:spPr>
          <a:xfrm>
            <a:off x="1735474" y="2644300"/>
            <a:ext cx="5073086" cy="445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506"/>
              </a:lnSpc>
            </a:pPr>
            <a:r>
              <a:rPr lang="en-US" sz="32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Types of Data Analytics?</a:t>
            </a:r>
            <a:endParaRPr lang="en-US" sz="3188" dirty="0"/>
          </a:p>
        </p:txBody>
      </p:sp>
      <p:sp>
        <p:nvSpPr>
          <p:cNvPr id="20" name="Text 17"/>
          <p:cNvSpPr/>
          <p:nvPr/>
        </p:nvSpPr>
        <p:spPr>
          <a:xfrm>
            <a:off x="186359" y="4551293"/>
            <a:ext cx="1564462" cy="2104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658"/>
              </a:lnSpc>
            </a:pPr>
            <a:r>
              <a:rPr lang="en-US" sz="1000" b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Answers: </a:t>
            </a:r>
            <a:pPr algn="l">
              <a:lnSpc>
                <a:spcPts val="1658"/>
              </a:lnSpc>
            </a:pPr>
            <a:r>
              <a:rPr lang="en-US" sz="1000" b="0" i="1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“What happened?”</a:t>
            </a:r>
            <a:endParaRPr lang="en-US" sz="975" dirty="0"/>
          </a:p>
        </p:txBody>
      </p:sp>
      <p:sp>
        <p:nvSpPr>
          <p:cNvPr id="21" name="Text 18"/>
          <p:cNvSpPr/>
          <p:nvPr/>
        </p:nvSpPr>
        <p:spPr>
          <a:xfrm>
            <a:off x="2248728" y="4548091"/>
            <a:ext cx="1692362" cy="2104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658"/>
              </a:lnSpc>
            </a:pPr>
            <a:r>
              <a:rPr lang="en-US" sz="1000" b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Answers: </a:t>
            </a:r>
            <a:pPr algn="l">
              <a:lnSpc>
                <a:spcPts val="1658"/>
              </a:lnSpc>
            </a:pPr>
            <a:r>
              <a:rPr lang="en-US" sz="1000" b="0" i="1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“Why did it happen?”</a:t>
            </a:r>
            <a:endParaRPr lang="en-US" sz="975" dirty="0"/>
          </a:p>
        </p:txBody>
      </p:sp>
      <p:sp>
        <p:nvSpPr>
          <p:cNvPr id="22" name="Text 19"/>
          <p:cNvSpPr/>
          <p:nvPr/>
        </p:nvSpPr>
        <p:spPr>
          <a:xfrm>
            <a:off x="4286250" y="4544888"/>
            <a:ext cx="1859700" cy="422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58"/>
              </a:lnSpc>
            </a:pPr>
            <a:r>
              <a:rPr lang="en-US" sz="1000" b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Answers: </a:t>
            </a:r>
            <a:pPr algn="l">
              <a:lnSpc>
                <a:spcPts val="1658"/>
              </a:lnSpc>
            </a:pPr>
            <a:r>
              <a:rPr lang="en-US" sz="1000" b="0" i="1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“What is likely to happen?”</a:t>
            </a:r>
            <a:endParaRPr lang="en-US" sz="975" dirty="0"/>
          </a:p>
        </p:txBody>
      </p:sp>
      <p:sp>
        <p:nvSpPr>
          <p:cNvPr id="23" name="Text 20"/>
          <p:cNvSpPr/>
          <p:nvPr/>
        </p:nvSpPr>
        <p:spPr>
          <a:xfrm>
            <a:off x="6282359" y="4549967"/>
            <a:ext cx="1718407" cy="2104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658"/>
              </a:lnSpc>
            </a:pPr>
            <a:r>
              <a:rPr lang="en-US" sz="1000" b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Answers: </a:t>
            </a:r>
            <a:pPr algn="l">
              <a:lnSpc>
                <a:spcPts val="1658"/>
              </a:lnSpc>
            </a:pPr>
            <a:r>
              <a:rPr lang="en-US" sz="1000" b="0" i="1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“What should we do?”</a:t>
            </a:r>
            <a:endParaRPr lang="en-US" sz="975" dirty="0"/>
          </a:p>
        </p:txBody>
      </p:sp>
      <p:pic>
        <p:nvPicPr>
          <p:cNvPr id="24" name="Image 0" descr="https://pitch-assets-ccb95893-de3f-4266-973c-20049231b248.s3.eu-west-1.amazonaws.com/try-pitch-pdf-export-logo.svg">
            <a:hlinkClick r:id="rId3" tooltip=""/>
      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2600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6676" y="99150"/>
            <a:ext cx="9024937" cy="0"/>
          </a:xfrm>
          <a:prstGeom prst="line">
            <a:avLst/>
          </a:prstGeom>
          <a:solidFill>
            <a:srgbClr val="964DE0">
              <a:alpha val="50000"/>
            </a:srgbClr>
          </a:solidFill>
          <a:ln w="5292">
            <a:solidFill>
              <a:srgbClr val="FFFFFF">
                <a:alpha val="50000"/>
              </a:srgbClr>
            </a:solidFill>
            <a:prstDash val="solid"/>
            <a:headEnd type="none"/>
            <a:tailEnd type="none"/>
          </a:ln>
        </p:spPr>
      </p:sp>
      <p:sp>
        <p:nvSpPr>
          <p:cNvPr id="4" name="Shape 1"/>
          <p:cNvSpPr/>
          <p:nvPr/>
        </p:nvSpPr>
        <p:spPr>
          <a:xfrm>
            <a:off x="309563" y="5312569"/>
            <a:ext cx="9024937" cy="0"/>
          </a:xfrm>
          <a:prstGeom prst="line">
            <a:avLst/>
          </a:prstGeom>
          <a:solidFill>
            <a:srgbClr val="964DE0"/>
          </a:solidFill>
          <a:ln w="5292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58619" y="5050631"/>
            <a:ext cx="9024937" cy="0"/>
          </a:xfrm>
          <a:prstGeom prst="line">
            <a:avLst/>
          </a:prstGeom>
          <a:solidFill>
            <a:srgbClr val="964DE0">
              <a:alpha val="50000"/>
            </a:srgbClr>
          </a:solidFill>
          <a:ln w="5292">
            <a:solidFill>
              <a:srgbClr val="FFFFFF">
                <a:alpha val="50000"/>
              </a:srgbClr>
            </a:solidFill>
            <a:prstDash val="solid"/>
            <a:headEnd type="none"/>
            <a:tailEnd type="none"/>
          </a:ln>
        </p:spPr>
      </p:sp>
      <p:sp>
        <p:nvSpPr>
          <p:cNvPr id="6" name="Text 3"/>
          <p:cNvSpPr/>
          <p:nvPr/>
        </p:nvSpPr>
        <p:spPr>
          <a:xfrm>
            <a:off x="190500" y="272673"/>
            <a:ext cx="4809939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dirty="0">
                <a:solidFill>
                  <a:srgbClr val="FFFFFF"/>
                </a:solidFill>
                <a:latin typeface="Helmet" pitchFamily="34" charset="0"/>
                <a:ea typeface="Helmet" pitchFamily="34" charset="-122"/>
                <a:cs typeface="Helmet" pitchFamily="34" charset="-120"/>
              </a:rPr>
              <a:t>INTRODUCTION TO DATA ANALYTICS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476518" y="471862"/>
            <a:ext cx="7971885" cy="44527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3506"/>
              </a:lnSpc>
              <a:buSzPct val="100000"/>
              <a:buFont typeface="+mj-lt"/>
              <a:buAutoNum type="arabicPeriod" startAt="1"/>
            </a:pPr>
            <a:r>
              <a:rPr lang="en-US" sz="32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Who is a data analyst?</a:t>
            </a:r>
            <a:endParaRPr lang="en-US" sz="3188" dirty="0"/>
          </a:p>
          <a:p>
            <a:pPr algn="l" marL="190500" indent="-190500">
              <a:lnSpc>
                <a:spcPts val="3506"/>
              </a:lnSpc>
              <a:buSzPct val="100000"/>
              <a:buChar char="☑"/>
            </a:pPr>
            <a:r>
              <a:rPr lang="en-US" sz="13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A professional who </a:t>
            </a:r>
            <a:pPr algn="l">
              <a:lnSpc>
                <a:spcPts val="3506"/>
              </a:lnSpc>
            </a:pPr>
            <a:r>
              <a:rPr lang="en-US" sz="3200" b="1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collects, cleans, and interprets data</a:t>
            </a:r>
            <a:pPr algn="l">
              <a:lnSpc>
                <a:spcPts val="3506"/>
              </a:lnSpc>
            </a:pPr>
            <a:r>
              <a:rPr lang="en-US" sz="32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 to solve problems.</a:t>
            </a:r>
            <a:endParaRPr lang="en-US" sz="3188" dirty="0"/>
          </a:p>
          <a:p>
            <a:pPr algn="l" marL="190500" indent="-190500">
              <a:lnSpc>
                <a:spcPts val="3506"/>
              </a:lnSpc>
              <a:buSzPct val="100000"/>
              <a:buChar char="☑"/>
            </a:pPr>
            <a:r>
              <a:rPr lang="en-US" sz="13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Uses tools like </a:t>
            </a:r>
            <a:pPr algn="l">
              <a:lnSpc>
                <a:spcPts val="3506"/>
              </a:lnSpc>
            </a:pPr>
            <a:r>
              <a:rPr lang="en-US" sz="3200" b="1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Excel, SQL, and Python</a:t>
            </a:r>
            <a:pPr algn="l">
              <a:lnSpc>
                <a:spcPts val="3506"/>
              </a:lnSpc>
            </a:pPr>
            <a:r>
              <a:rPr lang="en-US" sz="32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 to organize and analyze information.</a:t>
            </a:r>
            <a:endParaRPr lang="en-US" sz="3188" dirty="0"/>
          </a:p>
          <a:p>
            <a:pPr algn="l" marL="190500" indent="-190500">
              <a:lnSpc>
                <a:spcPts val="3506"/>
              </a:lnSpc>
              <a:buSzPct val="100000"/>
              <a:buChar char="☑"/>
            </a:pPr>
            <a:r>
              <a:rPr lang="en-US" sz="13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Transforms raw data into </a:t>
            </a:r>
            <a:pPr algn="l">
              <a:lnSpc>
                <a:spcPts val="3506"/>
              </a:lnSpc>
            </a:pPr>
            <a:r>
              <a:rPr lang="en-US" sz="3200" b="1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meaningful insights</a:t>
            </a:r>
            <a:pPr algn="l">
              <a:lnSpc>
                <a:spcPts val="3506"/>
              </a:lnSpc>
            </a:pPr>
            <a:r>
              <a:rPr lang="en-US" sz="32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 that guide</a:t>
            </a:r>
            <a:pPr algn="l">
              <a:lnSpc>
                <a:spcPts val="3506"/>
              </a:lnSpc>
            </a:pPr>
            <a:r>
              <a:rPr lang="en-US" sz="32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 </a:t>
            </a:r>
            <a:pPr algn="l">
              <a:lnSpc>
                <a:spcPts val="3506"/>
              </a:lnSpc>
            </a:pPr>
            <a:r>
              <a:rPr lang="en-US" sz="13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decision-making.</a:t>
            </a:r>
            <a:endParaRPr lang="en-US" sz="3188" dirty="0"/>
          </a:p>
          <a:p>
            <a:pPr algn="l" marL="190500" indent="-190500">
              <a:lnSpc>
                <a:spcPts val="3506"/>
              </a:lnSpc>
              <a:buSzPct val="100000"/>
              <a:buChar char="☑"/>
            </a:pPr>
            <a:r>
              <a:rPr lang="en-US" sz="13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Works across industries such as </a:t>
            </a:r>
            <a:pPr algn="l">
              <a:lnSpc>
                <a:spcPts val="3506"/>
              </a:lnSpc>
            </a:pPr>
            <a:r>
              <a:rPr lang="en-US" sz="3200" b="1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business, healthcare, finance, education, and </a:t>
            </a:r>
            <a:pPr algn="l">
              <a:lnSpc>
                <a:spcPts val="3506"/>
              </a:lnSpc>
            </a:pPr>
            <a:r>
              <a:rPr lang="en-US" sz="1200" b="1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technology</a:t>
            </a:r>
            <a:pPr algn="l">
              <a:lnSpc>
                <a:spcPts val="3506"/>
              </a:lnSpc>
            </a:pPr>
            <a:r>
              <a:rPr lang="en-US" sz="32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.</a:t>
            </a:r>
            <a:endParaRPr lang="en-US" sz="3188" dirty="0"/>
          </a:p>
          <a:p>
            <a:pPr algn="l" marL="190500" indent="-190500">
              <a:lnSpc>
                <a:spcPts val="3506"/>
              </a:lnSpc>
              <a:buSzPct val="100000"/>
              <a:buChar char="☑"/>
            </a:pPr>
            <a:r>
              <a:rPr lang="en-US" sz="12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Core responsibilities:</a:t>
            </a:r>
            <a:endParaRPr lang="en-US" sz="3188" dirty="0"/>
          </a:p>
          <a:p>
            <a:pPr algn="l" lvl="1" marL="381000" indent="-190500">
              <a:lnSpc>
                <a:spcPts val="3506"/>
              </a:lnSpc>
              <a:buSzPct val="100000"/>
              <a:buChar char="•"/>
            </a:pPr>
            <a:r>
              <a:rPr lang="en-US" sz="1200" b="1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Data cleaning &amp; preparation</a:t>
            </a:r>
            <a:endParaRPr lang="en-US" sz="3188" dirty="0"/>
          </a:p>
          <a:p>
            <a:pPr algn="l" lvl="1" marL="381000" indent="-190500">
              <a:lnSpc>
                <a:spcPts val="3506"/>
              </a:lnSpc>
              <a:buSzPct val="100000"/>
              <a:buChar char="•"/>
            </a:pPr>
            <a:r>
              <a:rPr lang="en-US" sz="1200" b="1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Exploratory analysis</a:t>
            </a:r>
            <a:endParaRPr lang="en-US" sz="3188" dirty="0"/>
          </a:p>
          <a:p>
            <a:pPr algn="l" lvl="1" marL="381000" indent="-190500">
              <a:lnSpc>
                <a:spcPts val="3506"/>
              </a:lnSpc>
              <a:buSzPct val="100000"/>
              <a:buChar char="•"/>
            </a:pPr>
            <a:r>
              <a:rPr lang="en-US" sz="1200" b="1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Visualization &amp; reporting</a:t>
            </a:r>
            <a:endParaRPr lang="en-US" sz="3188" dirty="0"/>
          </a:p>
          <a:p>
            <a:pPr algn="l" lvl="1" marL="381000" indent="-190500">
              <a:lnSpc>
                <a:spcPts val="3506"/>
              </a:lnSpc>
              <a:buSzPct val="100000"/>
              <a:buChar char="•"/>
            </a:pPr>
            <a:r>
              <a:rPr lang="en-US" sz="1200" b="1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Identifying trends, patterns, and opportunities</a:t>
            </a:r>
            <a:endParaRPr lang="en-US" sz="3188" dirty="0"/>
          </a:p>
        </p:txBody>
      </p:sp>
      <p:sp>
        <p:nvSpPr>
          <p:cNvPr id="8" name="Shape 5"/>
          <p:cNvSpPr/>
          <p:nvPr/>
        </p:nvSpPr>
        <p:spPr>
          <a:xfrm>
            <a:off x="8098321" y="0"/>
            <a:ext cx="1047750" cy="5143500"/>
          </a:xfrm>
          <a:prstGeom prst="roundRect">
            <a:avLst>
              <a:gd name="adj" fmla="val -87273"/>
            </a:avLst>
          </a:prstGeom>
          <a:solidFill>
            <a:srgbClr val="FFFFFF"/>
          </a:solidFill>
          <a:ln/>
        </p:spPr>
      </p:sp>
      <p:sp>
        <p:nvSpPr>
          <p:cNvPr id="9" name="Text 6"/>
          <p:cNvSpPr/>
          <p:nvPr/>
        </p:nvSpPr>
        <p:spPr>
          <a:xfrm>
            <a:off x="8400636" y="4106103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0" name="Text 7"/>
          <p:cNvSpPr/>
          <p:nvPr/>
        </p:nvSpPr>
        <p:spPr>
          <a:xfrm>
            <a:off x="8638761" y="4344228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1" name="Text 8"/>
          <p:cNvSpPr/>
          <p:nvPr/>
        </p:nvSpPr>
        <p:spPr>
          <a:xfrm>
            <a:off x="8280538" y="2071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2" name="Text 9"/>
          <p:cNvSpPr/>
          <p:nvPr/>
        </p:nvSpPr>
        <p:spPr>
          <a:xfrm>
            <a:off x="8518663" y="240196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pic>
        <p:nvPicPr>
          <p:cNvPr id="13" name="Image 0" descr="https://pitch-assets-ccb95893-de3f-4266-973c-20049231b248.s3.eu-west-1.amazonaws.com/try-pitch-pdf-export-logo.svg">
            <a:hlinkClick r:id="rId3" tooltip=""/>
      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2600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6676" y="99150"/>
            <a:ext cx="9024937" cy="0"/>
          </a:xfrm>
          <a:prstGeom prst="line">
            <a:avLst/>
          </a:prstGeom>
          <a:solidFill>
            <a:srgbClr val="964DE0">
              <a:alpha val="50000"/>
            </a:srgbClr>
          </a:solidFill>
          <a:ln w="5292">
            <a:solidFill>
              <a:srgbClr val="FFFFFF">
                <a:alpha val="50000"/>
              </a:srgbClr>
            </a:solidFill>
            <a:prstDash val="solid"/>
            <a:headEnd type="none"/>
            <a:tailEnd type="none"/>
          </a:ln>
        </p:spPr>
      </p:sp>
      <p:sp>
        <p:nvSpPr>
          <p:cNvPr id="4" name="Shape 1"/>
          <p:cNvSpPr/>
          <p:nvPr/>
        </p:nvSpPr>
        <p:spPr>
          <a:xfrm>
            <a:off x="309563" y="5312569"/>
            <a:ext cx="9024937" cy="0"/>
          </a:xfrm>
          <a:prstGeom prst="line">
            <a:avLst/>
          </a:prstGeom>
          <a:solidFill>
            <a:srgbClr val="964DE0"/>
          </a:solidFill>
          <a:ln w="5292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58619" y="5050631"/>
            <a:ext cx="9024937" cy="0"/>
          </a:xfrm>
          <a:prstGeom prst="line">
            <a:avLst/>
          </a:prstGeom>
          <a:solidFill>
            <a:srgbClr val="964DE0">
              <a:alpha val="50000"/>
            </a:srgbClr>
          </a:solidFill>
          <a:ln w="5292">
            <a:solidFill>
              <a:srgbClr val="FFFFFF">
                <a:alpha val="50000"/>
              </a:srgbClr>
            </a:solidFill>
            <a:prstDash val="solid"/>
            <a:headEnd type="none"/>
            <a:tailEnd type="none"/>
          </a:ln>
        </p:spPr>
      </p:sp>
      <p:sp>
        <p:nvSpPr>
          <p:cNvPr id="6" name="Text 3"/>
          <p:cNvSpPr/>
          <p:nvPr/>
        </p:nvSpPr>
        <p:spPr>
          <a:xfrm>
            <a:off x="190500" y="272673"/>
            <a:ext cx="4809939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dirty="0">
                <a:solidFill>
                  <a:srgbClr val="FFFFFF"/>
                </a:solidFill>
                <a:latin typeface="Helmet" pitchFamily="34" charset="0"/>
                <a:ea typeface="Helmet" pitchFamily="34" charset="-122"/>
                <a:cs typeface="Helmet" pitchFamily="34" charset="-120"/>
              </a:rPr>
              <a:t>INTRODUCTION TO DATA ANALYTICS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752040" y="99145"/>
            <a:ext cx="5073086" cy="1335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506"/>
              </a:lnSpc>
            </a:pPr>
            <a:endParaRPr lang="en-US" sz="3188" dirty="0"/>
          </a:p>
          <a:p>
            <a:pPr algn="l" marL="190500" indent="-190500">
              <a:lnSpc>
                <a:spcPts val="3506"/>
              </a:lnSpc>
              <a:buSzPct val="100000"/>
              <a:buFont typeface="+mj-lt"/>
              <a:buAutoNum type="arabicPeriod" startAt="1"/>
            </a:pPr>
            <a:r>
              <a:rPr lang="en-US" sz="32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Is data analysis for me?</a:t>
            </a:r>
            <a:endParaRPr lang="en-US" sz="3188" dirty="0"/>
          </a:p>
          <a:p>
            <a:pPr algn="l">
              <a:lnSpc>
                <a:spcPts val="3506"/>
              </a:lnSpc>
            </a:pPr>
            <a:endParaRPr lang="en-US" sz="3188" dirty="0"/>
          </a:p>
        </p:txBody>
      </p:sp>
      <p:sp>
        <p:nvSpPr>
          <p:cNvPr id="8" name="Text 5"/>
          <p:cNvSpPr/>
          <p:nvPr/>
        </p:nvSpPr>
        <p:spPr>
          <a:xfrm>
            <a:off x="723693" y="1436710"/>
            <a:ext cx="7285788" cy="2451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1485"/>
              </a:lnSpc>
              <a:buSzPct val="100000"/>
              <a:buChar char="•"/>
            </a:pPr>
            <a:r>
              <a:rPr lang="en-US" sz="14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Do you enjoy </a:t>
            </a:r>
            <a:pPr algn="l">
              <a:lnSpc>
                <a:spcPts val="1485"/>
              </a:lnSpc>
            </a:pPr>
            <a:r>
              <a:rPr lang="en-US" sz="1400" b="1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working with numbers, patterns, or problem-solving</a:t>
            </a:r>
            <a:pPr algn="l">
              <a:lnSpc>
                <a:spcPts val="1485"/>
              </a:lnSpc>
            </a:pPr>
            <a:r>
              <a:rPr lang="en-US" sz="14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?</a:t>
            </a:r>
            <a:endParaRPr lang="en-US" sz="1350" dirty="0"/>
          </a:p>
          <a:p>
            <a:pPr algn="l">
              <a:lnSpc>
                <a:spcPts val="1485"/>
              </a:lnSpc>
            </a:pPr>
            <a:endParaRPr lang="en-US" sz="1350" dirty="0"/>
          </a:p>
          <a:p>
            <a:pPr algn="l" marL="190500" indent="-190500">
              <a:lnSpc>
                <a:spcPts val="1485"/>
              </a:lnSpc>
              <a:buSzPct val="100000"/>
              <a:buChar char="•"/>
            </a:pPr>
            <a:r>
              <a:rPr lang="en-US" sz="14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Are you curious about </a:t>
            </a:r>
            <a:pPr algn="l">
              <a:lnSpc>
                <a:spcPts val="1485"/>
              </a:lnSpc>
            </a:pPr>
            <a:r>
              <a:rPr lang="en-US" sz="1400" b="1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why things happen</a:t>
            </a:r>
            <a:pPr algn="l">
              <a:lnSpc>
                <a:spcPts val="1485"/>
              </a:lnSpc>
            </a:pPr>
            <a:r>
              <a:rPr lang="en-US" sz="14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 and eager to find answers in data?</a:t>
            </a:r>
            <a:endParaRPr lang="en-US" sz="1350" dirty="0"/>
          </a:p>
          <a:p>
            <a:pPr algn="l">
              <a:lnSpc>
                <a:spcPts val="1485"/>
              </a:lnSpc>
            </a:pPr>
            <a:endParaRPr lang="en-US" sz="1350" dirty="0"/>
          </a:p>
          <a:p>
            <a:pPr algn="l" marL="190500" indent="-190500">
              <a:lnSpc>
                <a:spcPts val="1485"/>
              </a:lnSpc>
              <a:buSzPct val="100000"/>
              <a:buChar char="•"/>
            </a:pPr>
            <a:r>
              <a:rPr lang="en-US" sz="14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Do you like using </a:t>
            </a:r>
            <a:pPr algn="l">
              <a:lnSpc>
                <a:spcPts val="1485"/>
              </a:lnSpc>
            </a:pPr>
            <a:r>
              <a:rPr lang="en-US" sz="1400" b="1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technology and tools</a:t>
            </a:r>
            <a:pPr algn="l">
              <a:lnSpc>
                <a:spcPts val="1485"/>
              </a:lnSpc>
            </a:pPr>
            <a:r>
              <a:rPr lang="en-US" sz="14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 (Excel, SQL, Python) to make work easier?</a:t>
            </a:r>
            <a:endParaRPr lang="en-US" sz="1350" dirty="0"/>
          </a:p>
          <a:p>
            <a:pPr algn="l">
              <a:lnSpc>
                <a:spcPts val="1485"/>
              </a:lnSpc>
            </a:pPr>
            <a:endParaRPr lang="en-US" sz="1350" dirty="0"/>
          </a:p>
          <a:p>
            <a:pPr algn="l" marL="190500" indent="-190500">
              <a:lnSpc>
                <a:spcPts val="1485"/>
              </a:lnSpc>
              <a:buSzPct val="100000"/>
              <a:buChar char="•"/>
            </a:pPr>
            <a:r>
              <a:rPr lang="en-US" sz="14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Are you comfortable with </a:t>
            </a:r>
            <a:pPr algn="l">
              <a:lnSpc>
                <a:spcPts val="1485"/>
              </a:lnSpc>
            </a:pPr>
            <a:r>
              <a:rPr lang="en-US" sz="1400" b="1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continuous learning</a:t>
            </a:r>
            <a:pPr algn="l">
              <a:lnSpc>
                <a:spcPts val="1485"/>
              </a:lnSpc>
            </a:pPr>
            <a:r>
              <a:rPr lang="en-US" sz="14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 in a fast-evolving field?</a:t>
            </a:r>
            <a:endParaRPr lang="en-US" sz="1350" dirty="0"/>
          </a:p>
          <a:p>
            <a:pPr algn="l">
              <a:lnSpc>
                <a:spcPts val="1485"/>
              </a:lnSpc>
            </a:pPr>
            <a:endParaRPr lang="en-US" sz="1350" dirty="0"/>
          </a:p>
          <a:p>
            <a:pPr algn="l" marL="190500" indent="-190500">
              <a:lnSpc>
                <a:spcPts val="1485"/>
              </a:lnSpc>
              <a:buSzPct val="100000"/>
              <a:buChar char="•"/>
            </a:pPr>
            <a:r>
              <a:rPr lang="en-US" sz="14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Do you want a career with </a:t>
            </a:r>
            <a:pPr algn="l">
              <a:lnSpc>
                <a:spcPts val="1485"/>
              </a:lnSpc>
            </a:pPr>
            <a:r>
              <a:rPr lang="en-US" sz="1400" b="1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high demand and global opportunities</a:t>
            </a:r>
            <a:pPr algn="l">
              <a:lnSpc>
                <a:spcPts val="1485"/>
              </a:lnSpc>
            </a:pPr>
            <a:r>
              <a:rPr lang="en-US" sz="14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?</a:t>
            </a:r>
            <a:endParaRPr lang="en-US" sz="1350" dirty="0"/>
          </a:p>
          <a:p>
            <a:pPr algn="l">
              <a:lnSpc>
                <a:spcPts val="1485"/>
              </a:lnSpc>
            </a:pPr>
            <a:endParaRPr lang="en-US" sz="1350" dirty="0"/>
          </a:p>
          <a:p>
            <a:pPr algn="l" marL="190500" indent="-190500">
              <a:lnSpc>
                <a:spcPts val="1485"/>
              </a:lnSpc>
              <a:buSzPct val="100000"/>
              <a:buChar char="•"/>
            </a:pPr>
            <a:r>
              <a:rPr lang="en-US" sz="14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Are you passionate about turning </a:t>
            </a:r>
            <a:pPr algn="l">
              <a:lnSpc>
                <a:spcPts val="1485"/>
              </a:lnSpc>
            </a:pPr>
            <a:r>
              <a:rPr lang="en-US" sz="1400" b="1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raw data into meaningful stories and insights</a:t>
            </a:r>
            <a:pPr algn="l">
              <a:lnSpc>
                <a:spcPts val="1485"/>
              </a:lnSpc>
            </a:pPr>
            <a:r>
              <a:rPr lang="en-US" sz="14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?</a:t>
            </a:r>
            <a:endParaRPr lang="en-US" sz="1350" dirty="0"/>
          </a:p>
          <a:p>
            <a:pPr algn="l">
              <a:lnSpc>
                <a:spcPts val="1485"/>
              </a:lnSpc>
            </a:pPr>
            <a:endParaRPr lang="en-US" sz="1350" dirty="0"/>
          </a:p>
          <a:p>
            <a:pPr algn="l" marL="190500" indent="-190500">
              <a:lnSpc>
                <a:spcPts val="1485"/>
              </a:lnSpc>
              <a:buSzPct val="100000"/>
              <a:buChar char="•"/>
            </a:pPr>
            <a:r>
              <a:rPr lang="en-US" sz="14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✅ If you answered “yes” to most of these, then </a:t>
            </a:r>
            <a:pPr algn="l">
              <a:lnSpc>
                <a:spcPts val="1485"/>
              </a:lnSpc>
            </a:pPr>
            <a:r>
              <a:rPr lang="en-US" sz="1400" b="1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Data Analytics is a great fit for you!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476518" y="4161688"/>
            <a:ext cx="7201421" cy="895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506"/>
              </a:lnSpc>
            </a:pPr>
            <a:r>
              <a:rPr lang="en-US" sz="2400" b="0" i="1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Understanding your 'why' keeps you going when things get tough</a:t>
            </a:r>
            <a:endParaRPr lang="en-US" sz="3188" dirty="0"/>
          </a:p>
        </p:txBody>
      </p:sp>
      <p:sp>
        <p:nvSpPr>
          <p:cNvPr id="10" name="Shape 7"/>
          <p:cNvSpPr/>
          <p:nvPr/>
        </p:nvSpPr>
        <p:spPr>
          <a:xfrm>
            <a:off x="8098321" y="0"/>
            <a:ext cx="1047750" cy="5143500"/>
          </a:xfrm>
          <a:prstGeom prst="roundRect">
            <a:avLst>
              <a:gd name="adj" fmla="val -87273"/>
            </a:avLst>
          </a:prstGeom>
          <a:solidFill>
            <a:srgbClr val="FFFFFF"/>
          </a:solidFill>
          <a:ln/>
        </p:spPr>
      </p:sp>
      <p:sp>
        <p:nvSpPr>
          <p:cNvPr id="11" name="Text 8"/>
          <p:cNvSpPr/>
          <p:nvPr/>
        </p:nvSpPr>
        <p:spPr>
          <a:xfrm>
            <a:off x="8400636" y="4106103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2" name="Text 9"/>
          <p:cNvSpPr/>
          <p:nvPr/>
        </p:nvSpPr>
        <p:spPr>
          <a:xfrm>
            <a:off x="8638761" y="4344228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3" name="Text 10"/>
          <p:cNvSpPr/>
          <p:nvPr/>
        </p:nvSpPr>
        <p:spPr>
          <a:xfrm>
            <a:off x="8280538" y="2071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4" name="Text 11"/>
          <p:cNvSpPr/>
          <p:nvPr/>
        </p:nvSpPr>
        <p:spPr>
          <a:xfrm>
            <a:off x="8518663" y="240196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pic>
        <p:nvPicPr>
          <p:cNvPr id="15" name="Image 0" descr="https://pitch-assets-ccb95893-de3f-4266-973c-20049231b248.s3.eu-west-1.amazonaws.com/try-pitch-pdf-export-logo.svg">
            <a:hlinkClick r:id="rId3" tooltip=""/>
      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2600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6676" y="99150"/>
            <a:ext cx="9024937" cy="0"/>
          </a:xfrm>
          <a:prstGeom prst="line">
            <a:avLst/>
          </a:prstGeom>
          <a:solidFill>
            <a:srgbClr val="964DE0">
              <a:alpha val="50000"/>
            </a:srgbClr>
          </a:solidFill>
          <a:ln w="5292">
            <a:solidFill>
              <a:srgbClr val="FFFFFF">
                <a:alpha val="50000"/>
              </a:srgbClr>
            </a:solidFill>
            <a:prstDash val="solid"/>
            <a:headEnd type="none"/>
            <a:tailEnd type="none"/>
          </a:ln>
        </p:spPr>
      </p:sp>
      <p:sp>
        <p:nvSpPr>
          <p:cNvPr id="4" name="Shape 1"/>
          <p:cNvSpPr/>
          <p:nvPr/>
        </p:nvSpPr>
        <p:spPr>
          <a:xfrm>
            <a:off x="309563" y="5312569"/>
            <a:ext cx="9024937" cy="0"/>
          </a:xfrm>
          <a:prstGeom prst="line">
            <a:avLst/>
          </a:prstGeom>
          <a:solidFill>
            <a:srgbClr val="964DE0"/>
          </a:solidFill>
          <a:ln w="5292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58619" y="5050631"/>
            <a:ext cx="9024937" cy="0"/>
          </a:xfrm>
          <a:prstGeom prst="line">
            <a:avLst/>
          </a:prstGeom>
          <a:solidFill>
            <a:srgbClr val="964DE0">
              <a:alpha val="50000"/>
            </a:srgbClr>
          </a:solidFill>
          <a:ln w="5292">
            <a:solidFill>
              <a:srgbClr val="FFFFFF">
                <a:alpha val="50000"/>
              </a:srgbClr>
            </a:solidFill>
            <a:prstDash val="solid"/>
            <a:headEnd type="none"/>
            <a:tailEnd type="none"/>
          </a:ln>
        </p:spPr>
      </p:sp>
      <p:sp>
        <p:nvSpPr>
          <p:cNvPr id="6" name="Text 3"/>
          <p:cNvSpPr/>
          <p:nvPr/>
        </p:nvSpPr>
        <p:spPr>
          <a:xfrm>
            <a:off x="190500" y="272673"/>
            <a:ext cx="4809939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dirty="0">
                <a:solidFill>
                  <a:srgbClr val="FFFFFF"/>
                </a:solidFill>
                <a:latin typeface="Helmet" pitchFamily="34" charset="0"/>
                <a:ea typeface="Helmet" pitchFamily="34" charset="-122"/>
                <a:cs typeface="Helmet" pitchFamily="34" charset="-120"/>
              </a:rPr>
              <a:t>INTRODUCTION TO DATA ANALYTICS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940344" y="99145"/>
            <a:ext cx="7251371" cy="895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506"/>
              </a:lnSpc>
            </a:pPr>
            <a:endParaRPr lang="en-US" sz="3188" dirty="0"/>
          </a:p>
          <a:p>
            <a:pPr algn="l" marL="190500" indent="-190500">
              <a:lnSpc>
                <a:spcPts val="3506"/>
              </a:lnSpc>
              <a:buSzPct val="100000"/>
              <a:buFont typeface="+mj-lt"/>
              <a:buAutoNum type="arabicPeriod" startAt="1"/>
            </a:pPr>
            <a:r>
              <a:rPr lang="en-US" sz="32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Best practices for me to grow?</a:t>
            </a:r>
            <a:endParaRPr lang="en-US" sz="3188" dirty="0"/>
          </a:p>
        </p:txBody>
      </p:sp>
      <p:sp>
        <p:nvSpPr>
          <p:cNvPr id="8" name="Text 5"/>
          <p:cNvSpPr/>
          <p:nvPr/>
        </p:nvSpPr>
        <p:spPr>
          <a:xfrm>
            <a:off x="940344" y="1269549"/>
            <a:ext cx="7251371" cy="31169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3506"/>
              </a:lnSpc>
              <a:buSzPct val="100000"/>
              <a:buChar char="•"/>
            </a:pPr>
            <a:r>
              <a:rPr lang="en-US" sz="18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You don't need to know all the tools</a:t>
            </a:r>
            <a:endParaRPr lang="en-US" sz="3188" dirty="0"/>
          </a:p>
          <a:p>
            <a:pPr algn="l">
              <a:lnSpc>
                <a:spcPts val="3506"/>
              </a:lnSpc>
            </a:pPr>
            <a:endParaRPr lang="en-US" sz="3188" dirty="0"/>
          </a:p>
          <a:p>
            <a:pPr algn="l" marL="190500" indent="-190500">
              <a:lnSpc>
                <a:spcPts val="3506"/>
              </a:lnSpc>
              <a:buSzPct val="100000"/>
              <a:buChar char="•"/>
            </a:pPr>
            <a:r>
              <a:rPr lang="en-US" sz="18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Understand the basics</a:t>
            </a:r>
            <a:endParaRPr lang="en-US" sz="3188" dirty="0"/>
          </a:p>
          <a:p>
            <a:pPr algn="l">
              <a:lnSpc>
                <a:spcPts val="3506"/>
              </a:lnSpc>
            </a:pPr>
            <a:endParaRPr lang="en-US" sz="3188" dirty="0"/>
          </a:p>
          <a:p>
            <a:pPr algn="l" marL="190500" indent="-190500">
              <a:lnSpc>
                <a:spcPts val="3506"/>
              </a:lnSpc>
              <a:buSzPct val="100000"/>
              <a:buChar char="•"/>
            </a:pPr>
            <a:r>
              <a:rPr lang="en-US" sz="18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Tutorial hell is real. Build projects</a:t>
            </a:r>
            <a:endParaRPr lang="en-US" sz="3188" dirty="0"/>
          </a:p>
          <a:p>
            <a:pPr algn="l">
              <a:lnSpc>
                <a:spcPts val="3506"/>
              </a:lnSpc>
            </a:pPr>
            <a:endParaRPr lang="en-US" sz="3188" dirty="0"/>
          </a:p>
          <a:p>
            <a:pPr algn="l" marL="190500" indent="-190500">
              <a:lnSpc>
                <a:spcPts val="3506"/>
              </a:lnSpc>
              <a:buSzPct val="100000"/>
              <a:buChar char="•"/>
            </a:pPr>
            <a:r>
              <a:rPr lang="en-US" sz="18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Be a master in one tool. It is a transferrable skill</a:t>
            </a:r>
            <a:endParaRPr lang="en-US" sz="3188" dirty="0"/>
          </a:p>
        </p:txBody>
      </p:sp>
      <p:sp>
        <p:nvSpPr>
          <p:cNvPr id="9" name="Shape 6"/>
          <p:cNvSpPr/>
          <p:nvPr/>
        </p:nvSpPr>
        <p:spPr>
          <a:xfrm>
            <a:off x="8098321" y="0"/>
            <a:ext cx="1047750" cy="5143500"/>
          </a:xfrm>
          <a:prstGeom prst="roundRect">
            <a:avLst>
              <a:gd name="adj" fmla="val -87273"/>
            </a:avLst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8400636" y="4106103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1" name="Text 8"/>
          <p:cNvSpPr/>
          <p:nvPr/>
        </p:nvSpPr>
        <p:spPr>
          <a:xfrm>
            <a:off x="8638761" y="4344228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2" name="Text 9"/>
          <p:cNvSpPr/>
          <p:nvPr/>
        </p:nvSpPr>
        <p:spPr>
          <a:xfrm>
            <a:off x="8280538" y="2071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3" name="Text 10"/>
          <p:cNvSpPr/>
          <p:nvPr/>
        </p:nvSpPr>
        <p:spPr>
          <a:xfrm>
            <a:off x="8518663" y="240196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pic>
        <p:nvPicPr>
          <p:cNvPr id="14" name="Image 0" descr="https://pitch-assets-ccb95893-de3f-4266-973c-20049231b248.s3.eu-west-1.amazonaws.com/try-pitch-pdf-export-logo.svg">
            <a:hlinkClick r:id="rId3" tooltip=""/>
      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2600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6676" y="99150"/>
            <a:ext cx="9024937" cy="0"/>
          </a:xfrm>
          <a:prstGeom prst="line">
            <a:avLst/>
          </a:prstGeom>
          <a:solidFill>
            <a:srgbClr val="964DE0">
              <a:alpha val="50000"/>
            </a:srgbClr>
          </a:solidFill>
          <a:ln w="5292">
            <a:solidFill>
              <a:srgbClr val="FFFFFF">
                <a:alpha val="50000"/>
              </a:srgbClr>
            </a:solidFill>
            <a:prstDash val="solid"/>
            <a:headEnd type="none"/>
            <a:tailEnd type="none"/>
          </a:ln>
        </p:spPr>
      </p:sp>
      <p:sp>
        <p:nvSpPr>
          <p:cNvPr id="4" name="Shape 1"/>
          <p:cNvSpPr/>
          <p:nvPr/>
        </p:nvSpPr>
        <p:spPr>
          <a:xfrm>
            <a:off x="309563" y="5312569"/>
            <a:ext cx="9024937" cy="0"/>
          </a:xfrm>
          <a:prstGeom prst="line">
            <a:avLst/>
          </a:prstGeom>
          <a:solidFill>
            <a:srgbClr val="964DE0"/>
          </a:solidFill>
          <a:ln w="5292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58619" y="5050631"/>
            <a:ext cx="9024937" cy="0"/>
          </a:xfrm>
          <a:prstGeom prst="line">
            <a:avLst/>
          </a:prstGeom>
          <a:solidFill>
            <a:srgbClr val="964DE0">
              <a:alpha val="50000"/>
            </a:srgbClr>
          </a:solidFill>
          <a:ln w="5292">
            <a:solidFill>
              <a:srgbClr val="FFFFFF">
                <a:alpha val="50000"/>
              </a:srgbClr>
            </a:solidFill>
            <a:prstDash val="solid"/>
            <a:headEnd type="none"/>
            <a:tailEnd type="none"/>
          </a:ln>
        </p:spPr>
      </p:sp>
      <p:sp>
        <p:nvSpPr>
          <p:cNvPr id="6" name="Text 3"/>
          <p:cNvSpPr/>
          <p:nvPr/>
        </p:nvSpPr>
        <p:spPr>
          <a:xfrm>
            <a:off x="190500" y="272673"/>
            <a:ext cx="4809939" cy="11906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dirty="0">
                <a:solidFill>
                  <a:srgbClr val="FFFFFF"/>
                </a:solidFill>
                <a:latin typeface="Helmet" pitchFamily="34" charset="0"/>
                <a:ea typeface="Helmet" pitchFamily="34" charset="-122"/>
                <a:cs typeface="Helmet" pitchFamily="34" charset="-120"/>
              </a:rPr>
              <a:t>INTRODUCTION TO DATA ANALYTICS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2083344" y="273080"/>
            <a:ext cx="7251371" cy="44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506"/>
              </a:lnSpc>
            </a:pPr>
            <a:r>
              <a:rPr lang="en-US" sz="32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CORE CONCEPTS</a:t>
            </a:r>
            <a:endParaRPr lang="en-US" sz="3188" dirty="0"/>
          </a:p>
        </p:txBody>
      </p:sp>
      <p:sp>
        <p:nvSpPr>
          <p:cNvPr id="8" name="Shape 5"/>
          <p:cNvSpPr/>
          <p:nvPr/>
        </p:nvSpPr>
        <p:spPr>
          <a:xfrm>
            <a:off x="8098321" y="0"/>
            <a:ext cx="1047750" cy="5143500"/>
          </a:xfrm>
          <a:prstGeom prst="roundRect">
            <a:avLst>
              <a:gd name="adj" fmla="val -87273"/>
            </a:avLst>
          </a:prstGeom>
          <a:solidFill>
            <a:srgbClr val="FFFFFF"/>
          </a:solidFill>
          <a:ln/>
        </p:spPr>
      </p:sp>
      <p:sp>
        <p:nvSpPr>
          <p:cNvPr id="9" name="Text 6"/>
          <p:cNvSpPr/>
          <p:nvPr/>
        </p:nvSpPr>
        <p:spPr>
          <a:xfrm>
            <a:off x="8280538" y="2071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0" name="Text 7"/>
          <p:cNvSpPr/>
          <p:nvPr/>
        </p:nvSpPr>
        <p:spPr>
          <a:xfrm>
            <a:off x="8518663" y="240196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1" name="Text 8"/>
          <p:cNvSpPr/>
          <p:nvPr/>
        </p:nvSpPr>
        <p:spPr>
          <a:xfrm>
            <a:off x="8400636" y="4106103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2" name="Text 9"/>
          <p:cNvSpPr/>
          <p:nvPr/>
        </p:nvSpPr>
        <p:spPr>
          <a:xfrm>
            <a:off x="8638761" y="4344228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3" name="Text 10"/>
          <p:cNvSpPr/>
          <p:nvPr/>
        </p:nvSpPr>
        <p:spPr>
          <a:xfrm>
            <a:off x="735082" y="825983"/>
            <a:ext cx="1577837" cy="1138859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FFFFFF"/>
            </a:solidFill>
          </a:ln>
        </p:spPr>
        <p:txBody>
          <a:bodyPr wrap="square" lIns="87658" tIns="134449" rIns="87658" bIns="134449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4" name="Text 11"/>
          <p:cNvSpPr/>
          <p:nvPr/>
        </p:nvSpPr>
        <p:spPr>
          <a:xfrm>
            <a:off x="2977598" y="815630"/>
            <a:ext cx="2149337" cy="1138859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FFFFFF"/>
            </a:solidFill>
          </a:ln>
        </p:spPr>
        <p:txBody>
          <a:bodyPr wrap="square" lIns="119408" tIns="134449" rIns="119408" bIns="134449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5" name="Text 12"/>
          <p:cNvSpPr/>
          <p:nvPr/>
        </p:nvSpPr>
        <p:spPr>
          <a:xfrm>
            <a:off x="5634245" y="730733"/>
            <a:ext cx="1577837" cy="1138859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FFFFFF"/>
            </a:solidFill>
          </a:ln>
        </p:spPr>
        <p:txBody>
          <a:bodyPr wrap="square" lIns="87658" tIns="134449" rIns="87658" bIns="134449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6" name="Shape 13"/>
          <p:cNvSpPr/>
          <p:nvPr/>
        </p:nvSpPr>
        <p:spPr>
          <a:xfrm>
            <a:off x="2234234" y="1879945"/>
            <a:ext cx="1047750" cy="0"/>
          </a:xfrm>
          <a:prstGeom prst="line">
            <a:avLst/>
          </a:prstGeom>
          <a:solidFill>
            <a:srgbClr val="964DE0"/>
          </a:solidFill>
          <a:ln w="21167">
            <a:solidFill>
              <a:srgbClr val="FFFFFF"/>
            </a:solidFill>
            <a:prstDash val="solid"/>
            <a:headEnd type="none"/>
            <a:tailEnd type="triangle"/>
          </a:ln>
        </p:spPr>
      </p:sp>
      <p:sp>
        <p:nvSpPr>
          <p:cNvPr id="17" name="Shape 14"/>
          <p:cNvSpPr/>
          <p:nvPr/>
        </p:nvSpPr>
        <p:spPr>
          <a:xfrm>
            <a:off x="4832902" y="1877874"/>
            <a:ext cx="1047750" cy="0"/>
          </a:xfrm>
          <a:prstGeom prst="line">
            <a:avLst/>
          </a:prstGeom>
          <a:solidFill>
            <a:srgbClr val="964DE0"/>
          </a:solidFill>
          <a:ln w="21167">
            <a:solidFill>
              <a:srgbClr val="FFFFFF"/>
            </a:solidFill>
            <a:prstDash val="solid"/>
            <a:headEnd type="none"/>
            <a:tailEnd type="triangle"/>
          </a:ln>
        </p:spPr>
      </p:sp>
      <p:sp>
        <p:nvSpPr>
          <p:cNvPr id="18" name="Text 15"/>
          <p:cNvSpPr/>
          <p:nvPr/>
        </p:nvSpPr>
        <p:spPr>
          <a:xfrm>
            <a:off x="1196837" y="1043402"/>
            <a:ext cx="652611" cy="52194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2400" b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Data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3250924" y="1128108"/>
            <a:ext cx="1733755" cy="51810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2400" b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Information</a:t>
            </a:r>
            <a:endParaRPr lang="en-US" sz="2400" dirty="0"/>
          </a:p>
        </p:txBody>
      </p:sp>
      <p:sp>
        <p:nvSpPr>
          <p:cNvPr id="20" name="Text 17"/>
          <p:cNvSpPr/>
          <p:nvPr/>
        </p:nvSpPr>
        <p:spPr>
          <a:xfrm>
            <a:off x="5843380" y="1126151"/>
            <a:ext cx="1157418" cy="51810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2400" b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Insights</a:t>
            </a:r>
            <a:endParaRPr lang="en-US" sz="2400" dirty="0"/>
          </a:p>
        </p:txBody>
      </p:sp>
      <p:sp>
        <p:nvSpPr>
          <p:cNvPr id="21" name="Text 18"/>
          <p:cNvSpPr/>
          <p:nvPr/>
        </p:nvSpPr>
        <p:spPr>
          <a:xfrm>
            <a:off x="186359" y="2049869"/>
            <a:ext cx="2481988" cy="51810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2400" b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Examples of Data</a:t>
            </a:r>
            <a:endParaRPr lang="en-US" sz="2400" dirty="0"/>
          </a:p>
        </p:txBody>
      </p:sp>
      <p:sp>
        <p:nvSpPr>
          <p:cNvPr id="22" name="Text 19"/>
          <p:cNvSpPr/>
          <p:nvPr/>
        </p:nvSpPr>
        <p:spPr>
          <a:xfrm>
            <a:off x="186359" y="2569717"/>
            <a:ext cx="7205607" cy="584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2295"/>
              </a:lnSpc>
              <a:buSzPct val="100000"/>
              <a:buChar char="•"/>
            </a:pPr>
            <a:r>
              <a:rPr lang="en-US" sz="1400" b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Numerical Data: Geospatial, time series. others: Exam scores of students, Age, income, or weight, Number of website visitors per day </a:t>
            </a:r>
            <a:endParaRPr lang="en-US" sz="1350" dirty="0"/>
          </a:p>
        </p:txBody>
      </p:sp>
      <p:sp>
        <p:nvSpPr>
          <p:cNvPr id="23" name="Text 20"/>
          <p:cNvSpPr/>
          <p:nvPr/>
        </p:nvSpPr>
        <p:spPr>
          <a:xfrm>
            <a:off x="186359" y="3222476"/>
            <a:ext cx="7205421" cy="582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2295"/>
              </a:lnSpc>
              <a:buSzPct val="100000"/>
              <a:buChar char="•"/>
            </a:pPr>
            <a:r>
              <a:rPr lang="en-US" sz="1400" b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Textual Data: Social media posts, Customer reviews on Amazon or Google, Emails, News , etc. </a:t>
            </a:r>
            <a:endParaRPr lang="en-US" sz="1350" dirty="0"/>
          </a:p>
        </p:txBody>
      </p:sp>
      <p:sp>
        <p:nvSpPr>
          <p:cNvPr id="24" name="Text 21"/>
          <p:cNvSpPr/>
          <p:nvPr/>
        </p:nvSpPr>
        <p:spPr>
          <a:xfrm>
            <a:off x="186359" y="3790498"/>
            <a:ext cx="7205328" cy="582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2295"/>
              </a:lnSpc>
              <a:buSzPct val="100000"/>
              <a:buChar char="•"/>
            </a:pPr>
            <a:r>
              <a:rPr lang="en-US" sz="1400" b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Visuals: Medical images (X-rays, MRI scans, CT scans), Photographs and selfies on social media, Security camera footage (CCTV), videos</a:t>
            </a:r>
            <a:endParaRPr lang="en-US" sz="1350" dirty="0"/>
          </a:p>
        </p:txBody>
      </p:sp>
      <p:sp>
        <p:nvSpPr>
          <p:cNvPr id="25" name="Text 22"/>
          <p:cNvSpPr/>
          <p:nvPr/>
        </p:nvSpPr>
        <p:spPr>
          <a:xfrm>
            <a:off x="186359" y="4515890"/>
            <a:ext cx="7205328" cy="291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2295"/>
              </a:lnSpc>
              <a:buSzPct val="100000"/>
              <a:buChar char="•"/>
            </a:pPr>
            <a:r>
              <a:rPr lang="en-US" sz="1400" b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Audio: Podcasts, recording, voiceovers, .mp3</a:t>
            </a:r>
            <a:endParaRPr lang="en-US" sz="1350" dirty="0"/>
          </a:p>
        </p:txBody>
      </p:sp>
      <p:pic>
        <p:nvPicPr>
          <p:cNvPr id="26" name="Image 0" descr="https://pitch-assets-ccb95893-de3f-4266-973c-20049231b248.s3.eu-west-1.amazonaws.com/try-pitch-pdf-export-logo.svg">
            <a:hlinkClick r:id="rId3" tooltip=""/>
      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DA CCB</dc:title>
  <dc:subject>PptxGenJS Presentation</dc:subject>
  <dc:creator>Pitch Software GmbH</dc:creator>
  <cp:lastModifiedBy>Pitch Software GmbH</cp:lastModifiedBy>
  <cp:revision>1</cp:revision>
  <dcterms:created xsi:type="dcterms:W3CDTF">2025-08-19T02:55:49Z</dcterms:created>
  <dcterms:modified xsi:type="dcterms:W3CDTF">2025-08-19T02:55:49Z</dcterms:modified>
</cp:coreProperties>
</file>